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2"/>
  </p:sldMasterIdLst>
  <p:notesMasterIdLst>
    <p:notesMasterId r:id="rId21"/>
  </p:notesMasterIdLst>
  <p:sldIdLst>
    <p:sldId id="262" r:id="rId3"/>
    <p:sldId id="321" r:id="rId4"/>
    <p:sldId id="668" r:id="rId5"/>
    <p:sldId id="666" r:id="rId6"/>
    <p:sldId id="341" r:id="rId7"/>
    <p:sldId id="669" r:id="rId8"/>
    <p:sldId id="670" r:id="rId9"/>
    <p:sldId id="675" r:id="rId10"/>
    <p:sldId id="663" r:id="rId11"/>
    <p:sldId id="672" r:id="rId12"/>
    <p:sldId id="673" r:id="rId13"/>
    <p:sldId id="676" r:id="rId14"/>
    <p:sldId id="653" r:id="rId15"/>
    <p:sldId id="661" r:id="rId16"/>
    <p:sldId id="662" r:id="rId17"/>
    <p:sldId id="655" r:id="rId18"/>
    <p:sldId id="656" r:id="rId19"/>
    <p:sldId id="266" r:id="rId2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E0D0540-732C-4DFB-9B17-93994ACF047C}">
          <p14:sldIdLst>
            <p14:sldId id="262"/>
            <p14:sldId id="321"/>
            <p14:sldId id="668"/>
            <p14:sldId id="666"/>
            <p14:sldId id="341"/>
            <p14:sldId id="669"/>
            <p14:sldId id="670"/>
            <p14:sldId id="675"/>
            <p14:sldId id="663"/>
            <p14:sldId id="672"/>
            <p14:sldId id="673"/>
            <p14:sldId id="676"/>
            <p14:sldId id="653"/>
            <p14:sldId id="661"/>
            <p14:sldId id="662"/>
            <p14:sldId id="655"/>
            <p14:sldId id="656"/>
          </p14:sldIdLst>
        </p14:section>
        <p14:section name="Untitled Section" id="{F19E1802-3BD0-4958-B876-C33A6FC3F799}">
          <p14:sldIdLst>
            <p14:sldId id="2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E4D"/>
    <a:srgbClr val="84A8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4" autoAdjust="0"/>
  </p:normalViewPr>
  <p:slideViewPr>
    <p:cSldViewPr snapToGrid="0" snapToObjects="1">
      <p:cViewPr varScale="1">
        <p:scale>
          <a:sx n="105" d="100"/>
          <a:sy n="105" d="100"/>
        </p:scale>
        <p:origin x="183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snapToGrid="0" snapToObjects="1">
      <p:cViewPr varScale="1">
        <p:scale>
          <a:sx n="56" d="100"/>
          <a:sy n="56" d="100"/>
        </p:scale>
        <p:origin x="3250"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11699" cy="463408"/>
          </a:xfrm>
          <a:prstGeom prst="rect">
            <a:avLst/>
          </a:prstGeom>
        </p:spPr>
        <p:txBody>
          <a:bodyPr vert="horz" lIns="92470" tIns="46234" rIns="92470" bIns="46234" rtlCol="0"/>
          <a:lstStyle>
            <a:lvl1pPr algn="l">
              <a:defRPr sz="1200"/>
            </a:lvl1pPr>
          </a:lstStyle>
          <a:p>
            <a:endParaRPr lang="en-US"/>
          </a:p>
        </p:txBody>
      </p:sp>
      <p:sp>
        <p:nvSpPr>
          <p:cNvPr id="3" name="Date Placeholder 2"/>
          <p:cNvSpPr>
            <a:spLocks noGrp="1"/>
          </p:cNvSpPr>
          <p:nvPr>
            <p:ph type="dt" idx="1"/>
          </p:nvPr>
        </p:nvSpPr>
        <p:spPr>
          <a:xfrm>
            <a:off x="3936770" y="3"/>
            <a:ext cx="3011699" cy="463408"/>
          </a:xfrm>
          <a:prstGeom prst="rect">
            <a:avLst/>
          </a:prstGeom>
        </p:spPr>
        <p:txBody>
          <a:bodyPr vert="horz" lIns="92470" tIns="46234" rIns="92470" bIns="46234" rtlCol="0"/>
          <a:lstStyle>
            <a:lvl1pPr algn="r">
              <a:defRPr sz="1200"/>
            </a:lvl1pPr>
          </a:lstStyle>
          <a:p>
            <a:fld id="{884EE24F-57C7-CD4A-A6D5-7E066CFA8AA6}" type="datetimeFigureOut">
              <a:rPr lang="en-US" smtClean="0"/>
              <a:t>3/17/2025</a:t>
            </a:fld>
            <a:endParaRPr lang="en-US"/>
          </a:p>
        </p:txBody>
      </p:sp>
      <p:sp>
        <p:nvSpPr>
          <p:cNvPr id="4" name="Slide Image Placeholder 3"/>
          <p:cNvSpPr>
            <a:spLocks noGrp="1" noRot="1" noChangeAspect="1"/>
          </p:cNvSpPr>
          <p:nvPr>
            <p:ph type="sldImg" idx="2"/>
          </p:nvPr>
        </p:nvSpPr>
        <p:spPr>
          <a:xfrm>
            <a:off x="1395413" y="1152525"/>
            <a:ext cx="4159250" cy="3119438"/>
          </a:xfrm>
          <a:prstGeom prst="rect">
            <a:avLst/>
          </a:prstGeom>
          <a:noFill/>
          <a:ln w="12700">
            <a:solidFill>
              <a:prstClr val="black"/>
            </a:solidFill>
          </a:ln>
        </p:spPr>
        <p:txBody>
          <a:bodyPr vert="horz" lIns="92470" tIns="46234" rIns="92470" bIns="46234" rtlCol="0" anchor="ctr"/>
          <a:lstStyle/>
          <a:p>
            <a:endParaRPr lang="en-US"/>
          </a:p>
        </p:txBody>
      </p:sp>
      <p:sp>
        <p:nvSpPr>
          <p:cNvPr id="5" name="Notes Placeholder 4"/>
          <p:cNvSpPr>
            <a:spLocks noGrp="1"/>
          </p:cNvSpPr>
          <p:nvPr>
            <p:ph type="body" sz="quarter" idx="3"/>
          </p:nvPr>
        </p:nvSpPr>
        <p:spPr>
          <a:xfrm>
            <a:off x="695008" y="4444863"/>
            <a:ext cx="5560060" cy="3636704"/>
          </a:xfrm>
          <a:prstGeom prst="rect">
            <a:avLst/>
          </a:prstGeom>
        </p:spPr>
        <p:txBody>
          <a:bodyPr vert="horz" lIns="92470" tIns="46234" rIns="92470" bIns="4623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2"/>
            <a:ext cx="3011699" cy="463407"/>
          </a:xfrm>
          <a:prstGeom prst="rect">
            <a:avLst/>
          </a:prstGeom>
        </p:spPr>
        <p:txBody>
          <a:bodyPr vert="horz" lIns="92470" tIns="46234" rIns="92470" bIns="46234" rtlCol="0" anchor="b"/>
          <a:lstStyle>
            <a:lvl1pPr algn="l">
              <a:defRPr sz="1200"/>
            </a:lvl1pPr>
          </a:lstStyle>
          <a:p>
            <a:endParaRPr lang="en-US"/>
          </a:p>
        </p:txBody>
      </p:sp>
      <p:sp>
        <p:nvSpPr>
          <p:cNvPr id="7" name="Slide Number Placeholder 6"/>
          <p:cNvSpPr>
            <a:spLocks noGrp="1"/>
          </p:cNvSpPr>
          <p:nvPr>
            <p:ph type="sldNum" sz="quarter" idx="5"/>
          </p:nvPr>
        </p:nvSpPr>
        <p:spPr>
          <a:xfrm>
            <a:off x="3936770" y="8772672"/>
            <a:ext cx="3011699" cy="463407"/>
          </a:xfrm>
          <a:prstGeom prst="rect">
            <a:avLst/>
          </a:prstGeom>
        </p:spPr>
        <p:txBody>
          <a:bodyPr vert="horz" lIns="92470" tIns="46234" rIns="92470" bIns="46234" rtlCol="0" anchor="b"/>
          <a:lstStyle>
            <a:lvl1pPr algn="r">
              <a:defRPr sz="1200"/>
            </a:lvl1pPr>
          </a:lstStyle>
          <a:p>
            <a:fld id="{FEF752AC-7DAB-BE44-BDA5-688D9BBDA0A8}" type="slidenum">
              <a:rPr lang="en-US" smtClean="0"/>
              <a:t>‹#›</a:t>
            </a:fld>
            <a:endParaRPr lang="en-US"/>
          </a:p>
        </p:txBody>
      </p:sp>
    </p:spTree>
    <p:extLst>
      <p:ext uri="{BB962C8B-B14F-4D97-AF65-F5344CB8AC3E}">
        <p14:creationId xmlns:p14="http://schemas.microsoft.com/office/powerpoint/2010/main" val="1800657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1</a:t>
            </a:fld>
            <a:endParaRPr lang="en-US"/>
          </a:p>
        </p:txBody>
      </p:sp>
    </p:spTree>
    <p:extLst>
      <p:ext uri="{BB962C8B-B14F-4D97-AF65-F5344CB8AC3E}">
        <p14:creationId xmlns:p14="http://schemas.microsoft.com/office/powerpoint/2010/main" val="2879330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10</a:t>
            </a:fld>
            <a:endParaRPr lang="en-US"/>
          </a:p>
        </p:txBody>
      </p:sp>
    </p:spTree>
    <p:extLst>
      <p:ext uri="{BB962C8B-B14F-4D97-AF65-F5344CB8AC3E}">
        <p14:creationId xmlns:p14="http://schemas.microsoft.com/office/powerpoint/2010/main" val="1260476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11</a:t>
            </a:fld>
            <a:endParaRPr lang="en-US"/>
          </a:p>
        </p:txBody>
      </p:sp>
    </p:spTree>
    <p:extLst>
      <p:ext uri="{BB962C8B-B14F-4D97-AF65-F5344CB8AC3E}">
        <p14:creationId xmlns:p14="http://schemas.microsoft.com/office/powerpoint/2010/main" val="3676784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13</a:t>
            </a:fld>
            <a:endParaRPr lang="en-US"/>
          </a:p>
        </p:txBody>
      </p:sp>
    </p:spTree>
    <p:extLst>
      <p:ext uri="{BB962C8B-B14F-4D97-AF65-F5344CB8AC3E}">
        <p14:creationId xmlns:p14="http://schemas.microsoft.com/office/powerpoint/2010/main" val="2098348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14</a:t>
            </a:fld>
            <a:endParaRPr lang="en-US"/>
          </a:p>
        </p:txBody>
      </p:sp>
    </p:spTree>
    <p:extLst>
      <p:ext uri="{BB962C8B-B14F-4D97-AF65-F5344CB8AC3E}">
        <p14:creationId xmlns:p14="http://schemas.microsoft.com/office/powerpoint/2010/main" val="3731051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15</a:t>
            </a:fld>
            <a:endParaRPr lang="en-US"/>
          </a:p>
        </p:txBody>
      </p:sp>
    </p:spTree>
    <p:extLst>
      <p:ext uri="{BB962C8B-B14F-4D97-AF65-F5344CB8AC3E}">
        <p14:creationId xmlns:p14="http://schemas.microsoft.com/office/powerpoint/2010/main" val="3522797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16</a:t>
            </a:fld>
            <a:endParaRPr lang="en-US"/>
          </a:p>
        </p:txBody>
      </p:sp>
    </p:spTree>
    <p:extLst>
      <p:ext uri="{BB962C8B-B14F-4D97-AF65-F5344CB8AC3E}">
        <p14:creationId xmlns:p14="http://schemas.microsoft.com/office/powerpoint/2010/main" val="2112299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17</a:t>
            </a:fld>
            <a:endParaRPr lang="en-US"/>
          </a:p>
        </p:txBody>
      </p:sp>
    </p:spTree>
    <p:extLst>
      <p:ext uri="{BB962C8B-B14F-4D97-AF65-F5344CB8AC3E}">
        <p14:creationId xmlns:p14="http://schemas.microsoft.com/office/powerpoint/2010/main" val="6442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18</a:t>
            </a:fld>
            <a:endParaRPr lang="en-US"/>
          </a:p>
        </p:txBody>
      </p:sp>
    </p:spTree>
    <p:extLst>
      <p:ext uri="{BB962C8B-B14F-4D97-AF65-F5344CB8AC3E}">
        <p14:creationId xmlns:p14="http://schemas.microsoft.com/office/powerpoint/2010/main" val="14077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F752AC-7DAB-BE44-BDA5-688D9BBDA0A8}" type="slidenum">
              <a:rPr lang="en-US" smtClean="0"/>
              <a:t>2</a:t>
            </a:fld>
            <a:endParaRPr lang="en-US"/>
          </a:p>
        </p:txBody>
      </p:sp>
    </p:spTree>
    <p:extLst>
      <p:ext uri="{BB962C8B-B14F-4D97-AF65-F5344CB8AC3E}">
        <p14:creationId xmlns:p14="http://schemas.microsoft.com/office/powerpoint/2010/main" val="1909437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3</a:t>
            </a:fld>
            <a:endParaRPr lang="en-US"/>
          </a:p>
        </p:txBody>
      </p:sp>
    </p:spTree>
    <p:extLst>
      <p:ext uri="{BB962C8B-B14F-4D97-AF65-F5344CB8AC3E}">
        <p14:creationId xmlns:p14="http://schemas.microsoft.com/office/powerpoint/2010/main" val="111133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4</a:t>
            </a:fld>
            <a:endParaRPr lang="en-US"/>
          </a:p>
        </p:txBody>
      </p:sp>
    </p:spTree>
    <p:extLst>
      <p:ext uri="{BB962C8B-B14F-4D97-AF65-F5344CB8AC3E}">
        <p14:creationId xmlns:p14="http://schemas.microsoft.com/office/powerpoint/2010/main" val="2485911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5</a:t>
            </a:fld>
            <a:endParaRPr lang="en-US"/>
          </a:p>
        </p:txBody>
      </p:sp>
    </p:spTree>
    <p:extLst>
      <p:ext uri="{BB962C8B-B14F-4D97-AF65-F5344CB8AC3E}">
        <p14:creationId xmlns:p14="http://schemas.microsoft.com/office/powerpoint/2010/main" val="3195621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6</a:t>
            </a:fld>
            <a:endParaRPr lang="en-US"/>
          </a:p>
        </p:txBody>
      </p:sp>
    </p:spTree>
    <p:extLst>
      <p:ext uri="{BB962C8B-B14F-4D97-AF65-F5344CB8AC3E}">
        <p14:creationId xmlns:p14="http://schemas.microsoft.com/office/powerpoint/2010/main" val="3723807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7</a:t>
            </a:fld>
            <a:endParaRPr lang="en-US"/>
          </a:p>
        </p:txBody>
      </p:sp>
    </p:spTree>
    <p:extLst>
      <p:ext uri="{BB962C8B-B14F-4D97-AF65-F5344CB8AC3E}">
        <p14:creationId xmlns:p14="http://schemas.microsoft.com/office/powerpoint/2010/main" val="2290795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E52C0-B770-C243-E9E9-DE4028039D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8FC5E9C-8B64-FA88-1CB0-051AED0CF1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275255-6773-0118-AD06-D27AB6AC8F6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CC395F1-DE27-F3D6-7456-A76D111783F3}"/>
              </a:ext>
            </a:extLst>
          </p:cNvPr>
          <p:cNvSpPr>
            <a:spLocks noGrp="1"/>
          </p:cNvSpPr>
          <p:nvPr>
            <p:ph type="sldNum" sz="quarter" idx="5"/>
          </p:nvPr>
        </p:nvSpPr>
        <p:spPr/>
        <p:txBody>
          <a:bodyPr/>
          <a:lstStyle/>
          <a:p>
            <a:fld id="{FEF752AC-7DAB-BE44-BDA5-688D9BBDA0A8}" type="slidenum">
              <a:rPr lang="en-US" smtClean="0"/>
              <a:t>8</a:t>
            </a:fld>
            <a:endParaRPr lang="en-US"/>
          </a:p>
        </p:txBody>
      </p:sp>
    </p:spTree>
    <p:extLst>
      <p:ext uri="{BB962C8B-B14F-4D97-AF65-F5344CB8AC3E}">
        <p14:creationId xmlns:p14="http://schemas.microsoft.com/office/powerpoint/2010/main" val="589491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752AC-7DAB-BE44-BDA5-688D9BBDA0A8}" type="slidenum">
              <a:rPr lang="en-US" smtClean="0"/>
              <a:t>9</a:t>
            </a:fld>
            <a:endParaRPr lang="en-US"/>
          </a:p>
        </p:txBody>
      </p:sp>
    </p:spTree>
    <p:extLst>
      <p:ext uri="{BB962C8B-B14F-4D97-AF65-F5344CB8AC3E}">
        <p14:creationId xmlns:p14="http://schemas.microsoft.com/office/powerpoint/2010/main" val="1201400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5982" y="2272933"/>
            <a:ext cx="8079377" cy="1846218"/>
          </a:xfrm>
        </p:spPr>
        <p:txBody>
          <a:bodyPr anchor="b">
            <a:noAutofit/>
          </a:bodyPr>
          <a:lstStyle>
            <a:lvl1pPr algn="ctr">
              <a:defRPr sz="5800">
                <a:solidFill>
                  <a:srgbClr val="0F3E4D"/>
                </a:solidFill>
              </a:defRPr>
            </a:lvl1pPr>
          </a:lstStyle>
          <a:p>
            <a:r>
              <a:rPr lang="en-US" dirty="0"/>
              <a:t>Click to edit Master title style</a:t>
            </a:r>
          </a:p>
        </p:txBody>
      </p:sp>
      <p:sp>
        <p:nvSpPr>
          <p:cNvPr id="3" name="Subtitle 2"/>
          <p:cNvSpPr>
            <a:spLocks noGrp="1"/>
          </p:cNvSpPr>
          <p:nvPr>
            <p:ph type="subTitle" idx="1"/>
          </p:nvPr>
        </p:nvSpPr>
        <p:spPr>
          <a:xfrm>
            <a:off x="533400" y="4246468"/>
            <a:ext cx="8079377" cy="595494"/>
          </a:xfrm>
        </p:spPr>
        <p:txBody>
          <a:bodyPr>
            <a:noAutofit/>
          </a:bodyPr>
          <a:lstStyle>
            <a:lvl1pPr marL="0" indent="0" algn="ctr">
              <a:buNone/>
              <a:defRPr sz="2400" b="1">
                <a:solidFill>
                  <a:srgbClr val="84A85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4393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4089D4F-EAD9-E64B-8F9E-7E9EAE077FBE}" type="slidenum">
              <a:rPr lang="en-US" smtClean="0"/>
              <a:t>‹#›</a:t>
            </a:fld>
            <a:endParaRPr lang="en-US"/>
          </a:p>
        </p:txBody>
      </p:sp>
      <p:sp>
        <p:nvSpPr>
          <p:cNvPr id="8" name="Date Placeholder 3"/>
          <p:cNvSpPr>
            <a:spLocks noGrp="1"/>
          </p:cNvSpPr>
          <p:nvPr>
            <p:ph type="dt" sz="half" idx="2"/>
          </p:nvPr>
        </p:nvSpPr>
        <p:spPr>
          <a:xfrm>
            <a:off x="6281741" y="6364469"/>
            <a:ext cx="2057400" cy="365125"/>
          </a:xfrm>
          <a:prstGeom prst="rect">
            <a:avLst/>
          </a:prstGeom>
        </p:spPr>
        <p:txBody>
          <a:bodyPr/>
          <a:lstStyle>
            <a:lvl1pPr algn="r">
              <a:defRPr sz="1500">
                <a:solidFill>
                  <a:schemeClr val="bg2">
                    <a:lumMod val="75000"/>
                  </a:schemeClr>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137100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244249"/>
          </a:xfrm>
        </p:spPr>
        <p:txBody>
          <a:bodyPr lIns="0">
            <a:noAutofit/>
          </a:bodyPr>
          <a:lstStyle>
            <a:lvl1pPr marL="457200" indent="-457200">
              <a:lnSpc>
                <a:spcPct val="100000"/>
              </a:lnSpc>
              <a:spcBef>
                <a:spcPts val="0"/>
              </a:spcBef>
              <a:spcAft>
                <a:spcPts val="600"/>
              </a:spcAft>
              <a:buFont typeface="Wingdings" panose="05000000000000000000" pitchFamily="2" charset="2"/>
              <a:buChar char="q"/>
              <a:defRPr>
                <a:solidFill>
                  <a:srgbClr val="0F3E4D"/>
                </a:solidFill>
              </a:defRPr>
            </a:lvl1pPr>
            <a:lvl2pPr marL="685800" indent="-228600">
              <a:lnSpc>
                <a:spcPct val="100000"/>
              </a:lnSpc>
              <a:spcBef>
                <a:spcPts val="0"/>
              </a:spcBef>
              <a:spcAft>
                <a:spcPts val="600"/>
              </a:spcAft>
              <a:buFont typeface="Wingdings" panose="05000000000000000000" pitchFamily="2" charset="2"/>
              <a:buChar char="§"/>
              <a:defRPr/>
            </a:lvl2pPr>
            <a:lvl3pPr marL="1143000" indent="-228600">
              <a:lnSpc>
                <a:spcPct val="100000"/>
              </a:lnSpc>
              <a:spcBef>
                <a:spcPts val="0"/>
              </a:spcBef>
              <a:spcAft>
                <a:spcPts val="600"/>
              </a:spcAft>
              <a:buFont typeface="Courier New" panose="02070309020205020404" pitchFamily="49" charset="0"/>
              <a:buChar char="o"/>
              <a:defRPr b="0">
                <a:solidFill>
                  <a:srgbClr val="0F3E4D"/>
                </a:solidFill>
              </a:defRPr>
            </a:lvl3pPr>
            <a:lvl4pPr marL="1600200" indent="-228600">
              <a:lnSpc>
                <a:spcPct val="100000"/>
              </a:lnSpc>
              <a:spcBef>
                <a:spcPts val="0"/>
              </a:spcBef>
              <a:spcAft>
                <a:spcPts val="600"/>
              </a:spcAft>
              <a:buFont typeface="Arial" panose="020B0604020202020204" pitchFamily="34" charset="0"/>
              <a:buChar char="•"/>
              <a:defRPr>
                <a:solidFill>
                  <a:srgbClr val="0F3E4D"/>
                </a:solidFill>
              </a:defRPr>
            </a:lvl4pPr>
            <a:lvl5pPr>
              <a:lnSpc>
                <a:spcPct val="100000"/>
              </a:lnSpc>
              <a:spcBef>
                <a:spcPts val="0"/>
              </a:spcBef>
              <a:spcAft>
                <a:spcPts val="600"/>
              </a:spcAft>
              <a:defRPr>
                <a:solidFill>
                  <a:srgbClr val="0F3E4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txBox="1">
            <a:spLocks/>
          </p:cNvSpPr>
          <p:nvPr userDrawn="1"/>
        </p:nvSpPr>
        <p:spPr>
          <a:xfrm>
            <a:off x="8515350" y="6364469"/>
            <a:ext cx="487687"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rgbClr val="84A856"/>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4089D4F-EAD9-E64B-8F9E-7E9EAE077FBE}" type="slidenum">
              <a:rPr lang="en-US" smtClean="0"/>
              <a:pPr/>
              <a:t>‹#›</a:t>
            </a:fld>
            <a:endParaRPr lang="en-US" dirty="0"/>
          </a:p>
        </p:txBody>
      </p:sp>
      <p:sp>
        <p:nvSpPr>
          <p:cNvPr id="8" name="Date Placeholder 3"/>
          <p:cNvSpPr>
            <a:spLocks noGrp="1"/>
          </p:cNvSpPr>
          <p:nvPr>
            <p:ph type="dt" sz="half" idx="2"/>
          </p:nvPr>
        </p:nvSpPr>
        <p:spPr>
          <a:xfrm>
            <a:off x="6281741" y="6364469"/>
            <a:ext cx="2057400" cy="365125"/>
          </a:xfrm>
          <a:prstGeom prst="rect">
            <a:avLst/>
          </a:prstGeom>
        </p:spPr>
        <p:txBody>
          <a:bodyPr/>
          <a:lstStyle>
            <a:lvl1pPr algn="r">
              <a:defRPr sz="1500">
                <a:solidFill>
                  <a:schemeClr val="bg2">
                    <a:lumMod val="75000"/>
                  </a:schemeClr>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143183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515982" y="1480450"/>
            <a:ext cx="8079377" cy="2055632"/>
          </a:xfrm>
        </p:spPr>
        <p:txBody>
          <a:bodyPr anchor="b">
            <a:normAutofit/>
          </a:bodyPr>
          <a:lstStyle>
            <a:lvl1pPr algn="ctr">
              <a:defRPr sz="5800">
                <a:solidFill>
                  <a:schemeClr val="bg1"/>
                </a:solidFill>
              </a:defRPr>
            </a:lvl1pPr>
          </a:lstStyle>
          <a:p>
            <a:r>
              <a:rPr lang="en-US"/>
              <a:t>Click to edit Master title style</a:t>
            </a:r>
            <a:endParaRPr lang="en-US" dirty="0"/>
          </a:p>
        </p:txBody>
      </p:sp>
      <p:sp>
        <p:nvSpPr>
          <p:cNvPr id="9" name="Subtitle 2"/>
          <p:cNvSpPr>
            <a:spLocks noGrp="1"/>
          </p:cNvSpPr>
          <p:nvPr>
            <p:ph type="subTitle" idx="1"/>
          </p:nvPr>
        </p:nvSpPr>
        <p:spPr>
          <a:xfrm>
            <a:off x="524691" y="3750078"/>
            <a:ext cx="8079377" cy="595494"/>
          </a:xfrm>
        </p:spPr>
        <p:txBody>
          <a:bodyPr/>
          <a:lstStyle>
            <a:lvl1pPr marL="0" indent="0" algn="ctr">
              <a:buNone/>
              <a:defRPr sz="2400" b="1">
                <a:solidFill>
                  <a:srgbClr val="84A85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Slide Number Placeholder 5"/>
          <p:cNvSpPr txBox="1">
            <a:spLocks/>
          </p:cNvSpPr>
          <p:nvPr userDrawn="1"/>
        </p:nvSpPr>
        <p:spPr>
          <a:xfrm>
            <a:off x="8515350" y="6364469"/>
            <a:ext cx="487687"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rgbClr val="84A856"/>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4089D4F-EAD9-E64B-8F9E-7E9EAE077FBE}" type="slidenum">
              <a:rPr lang="en-US" smtClean="0">
                <a:solidFill>
                  <a:schemeClr val="bg1"/>
                </a:solidFill>
              </a:rPr>
              <a:pPr/>
              <a:t>‹#›</a:t>
            </a:fld>
            <a:endParaRPr lang="en-US" dirty="0">
              <a:solidFill>
                <a:schemeClr val="bg1"/>
              </a:solidFill>
            </a:endParaRPr>
          </a:p>
        </p:txBody>
      </p:sp>
      <p:sp>
        <p:nvSpPr>
          <p:cNvPr id="16" name="Date Placeholder 3"/>
          <p:cNvSpPr>
            <a:spLocks noGrp="1"/>
          </p:cNvSpPr>
          <p:nvPr>
            <p:ph type="dt" sz="half" idx="2"/>
          </p:nvPr>
        </p:nvSpPr>
        <p:spPr>
          <a:xfrm>
            <a:off x="6281741" y="6364469"/>
            <a:ext cx="2057400" cy="365125"/>
          </a:xfrm>
          <a:prstGeom prst="rect">
            <a:avLst/>
          </a:prstGeom>
        </p:spPr>
        <p:txBody>
          <a:bodyPr/>
          <a:lstStyle>
            <a:lvl1pPr algn="r">
              <a:defRPr sz="1500">
                <a:solidFill>
                  <a:schemeClr val="bg1"/>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225467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4089D4F-EAD9-E64B-8F9E-7E9EAE077FBE}" type="slidenum">
              <a:rPr lang="en-US" smtClean="0"/>
              <a:t>‹#›</a:t>
            </a:fld>
            <a:endParaRPr lang="en-US"/>
          </a:p>
        </p:txBody>
      </p:sp>
      <p:sp>
        <p:nvSpPr>
          <p:cNvPr id="9" name="Title Placeholder 1"/>
          <p:cNvSpPr>
            <a:spLocks noGrp="1"/>
          </p:cNvSpPr>
          <p:nvPr>
            <p:ph type="title"/>
          </p:nvPr>
        </p:nvSpPr>
        <p:spPr>
          <a:xfrm>
            <a:off x="628650" y="129993"/>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 name="Date Placeholder 3"/>
          <p:cNvSpPr>
            <a:spLocks noGrp="1"/>
          </p:cNvSpPr>
          <p:nvPr>
            <p:ph type="dt" sz="half" idx="13"/>
          </p:nvPr>
        </p:nvSpPr>
        <p:spPr>
          <a:xfrm>
            <a:off x="6281741" y="6364469"/>
            <a:ext cx="2057400" cy="365125"/>
          </a:xfrm>
          <a:prstGeom prst="rect">
            <a:avLst/>
          </a:prstGeom>
        </p:spPr>
        <p:txBody>
          <a:bodyPr/>
          <a:lstStyle>
            <a:lvl1pPr algn="r">
              <a:defRPr sz="1500">
                <a:solidFill>
                  <a:schemeClr val="bg2">
                    <a:lumMod val="75000"/>
                  </a:schemeClr>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127491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600" b="1">
                <a:solidFill>
                  <a:srgbClr val="0F3E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sz="2500"/>
            </a:lvl1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600" b="1">
                <a:solidFill>
                  <a:srgbClr val="0F3E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sz="2500"/>
            </a:lvl1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4089D4F-EAD9-E64B-8F9E-7E9EAE077FBE}" type="slidenum">
              <a:rPr lang="en-US" smtClean="0"/>
              <a:t>‹#›</a:t>
            </a:fld>
            <a:endParaRPr lang="en-US"/>
          </a:p>
        </p:txBody>
      </p:sp>
      <p:sp>
        <p:nvSpPr>
          <p:cNvPr id="12" name="Title Placeholder 1"/>
          <p:cNvSpPr>
            <a:spLocks noGrp="1"/>
          </p:cNvSpPr>
          <p:nvPr>
            <p:ph type="title"/>
          </p:nvPr>
        </p:nvSpPr>
        <p:spPr>
          <a:xfrm>
            <a:off x="628650" y="129993"/>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3" name="Date Placeholder 3"/>
          <p:cNvSpPr>
            <a:spLocks noGrp="1"/>
          </p:cNvSpPr>
          <p:nvPr>
            <p:ph type="dt" sz="half" idx="13"/>
          </p:nvPr>
        </p:nvSpPr>
        <p:spPr>
          <a:xfrm>
            <a:off x="6281741" y="6364469"/>
            <a:ext cx="2057400" cy="365125"/>
          </a:xfrm>
          <a:prstGeom prst="rect">
            <a:avLst/>
          </a:prstGeom>
        </p:spPr>
        <p:txBody>
          <a:bodyPr/>
          <a:lstStyle>
            <a:lvl1pPr algn="r">
              <a:defRPr sz="1500">
                <a:solidFill>
                  <a:schemeClr val="bg2">
                    <a:lumMod val="75000"/>
                  </a:schemeClr>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209532009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4089D4F-EAD9-E64B-8F9E-7E9EAE077FBE}" type="slidenum">
              <a:rPr lang="en-US" smtClean="0"/>
              <a:t>‹#›</a:t>
            </a:fld>
            <a:endParaRPr lang="en-US"/>
          </a:p>
        </p:txBody>
      </p:sp>
      <p:sp>
        <p:nvSpPr>
          <p:cNvPr id="7" name="Date Placeholder 3"/>
          <p:cNvSpPr>
            <a:spLocks noGrp="1"/>
          </p:cNvSpPr>
          <p:nvPr>
            <p:ph type="dt" sz="half" idx="2"/>
          </p:nvPr>
        </p:nvSpPr>
        <p:spPr>
          <a:xfrm>
            <a:off x="6281741" y="6364469"/>
            <a:ext cx="2057400" cy="365125"/>
          </a:xfrm>
          <a:prstGeom prst="rect">
            <a:avLst/>
          </a:prstGeom>
        </p:spPr>
        <p:txBody>
          <a:bodyPr/>
          <a:lstStyle>
            <a:lvl1pPr algn="r">
              <a:defRPr sz="1500">
                <a:solidFill>
                  <a:schemeClr val="bg2">
                    <a:lumMod val="75000"/>
                  </a:schemeClr>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160806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4089D4F-EAD9-E64B-8F9E-7E9EAE077FBE}" type="slidenum">
              <a:rPr lang="en-US" smtClean="0"/>
              <a:t>‹#›</a:t>
            </a:fld>
            <a:endParaRPr lang="en-US"/>
          </a:p>
        </p:txBody>
      </p:sp>
      <p:sp>
        <p:nvSpPr>
          <p:cNvPr id="6" name="Date Placeholder 3"/>
          <p:cNvSpPr>
            <a:spLocks noGrp="1"/>
          </p:cNvSpPr>
          <p:nvPr>
            <p:ph type="dt" sz="half" idx="2"/>
          </p:nvPr>
        </p:nvSpPr>
        <p:spPr>
          <a:xfrm>
            <a:off x="6281741" y="6364469"/>
            <a:ext cx="2057400" cy="365125"/>
          </a:xfrm>
          <a:prstGeom prst="rect">
            <a:avLst/>
          </a:prstGeom>
        </p:spPr>
        <p:txBody>
          <a:bodyPr/>
          <a:lstStyle>
            <a:lvl1pPr algn="r">
              <a:defRPr sz="1500">
                <a:solidFill>
                  <a:schemeClr val="bg2">
                    <a:lumMod val="75000"/>
                  </a:schemeClr>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589226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702525"/>
            <a:ext cx="2949178" cy="1389017"/>
          </a:xfrm>
        </p:spPr>
        <p:txBody>
          <a:bodyPr anchor="t"/>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702526"/>
            <a:ext cx="4629150" cy="4158525"/>
          </a:xfrm>
        </p:spPr>
        <p:txBody>
          <a:bodyPr/>
          <a:lstStyle>
            <a:lvl1pPr>
              <a:defRPr sz="3200"/>
            </a:lvl1pPr>
            <a:lvl2pPr>
              <a:defRPr sz="2800"/>
            </a:lvl2pPr>
            <a:lvl3pPr>
              <a:defRPr sz="2400">
                <a:solidFill>
                  <a:schemeClr val="bg2">
                    <a:lumMod val="50000"/>
                  </a:schemeClr>
                </a:solidFill>
              </a:defRPr>
            </a:lvl3pPr>
            <a:lvl4pPr>
              <a:defRPr sz="2000">
                <a:solidFill>
                  <a:schemeClr val="bg2">
                    <a:lumMod val="50000"/>
                  </a:schemeClr>
                </a:solidFill>
              </a:defRPr>
            </a:lvl4pPr>
            <a:lvl5pPr>
              <a:defRPr sz="2000">
                <a:solidFill>
                  <a:schemeClr val="bg2">
                    <a:lumMod val="50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3169919"/>
            <a:ext cx="2949178" cy="26911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4089D4F-EAD9-E64B-8F9E-7E9EAE077FBE}" type="slidenum">
              <a:rPr lang="en-US" smtClean="0"/>
              <a:t>‹#›</a:t>
            </a:fld>
            <a:endParaRPr lang="en-US"/>
          </a:p>
        </p:txBody>
      </p:sp>
      <p:sp>
        <p:nvSpPr>
          <p:cNvPr id="9" name="Title Placeholder 1"/>
          <p:cNvSpPr txBox="1">
            <a:spLocks/>
          </p:cNvSpPr>
          <p:nvPr userDrawn="1"/>
        </p:nvSpPr>
        <p:spPr>
          <a:xfrm>
            <a:off x="628650" y="12999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i="0" kern="1200">
                <a:solidFill>
                  <a:srgbClr val="0F3E4D"/>
                </a:solidFill>
                <a:latin typeface="Arial" charset="0"/>
                <a:ea typeface="Arial" charset="0"/>
                <a:cs typeface="Arial" charset="0"/>
              </a:defRPr>
            </a:lvl1pPr>
          </a:lstStyle>
          <a:p>
            <a:r>
              <a:rPr lang="en-US"/>
              <a:t>Click to edit Master title style</a:t>
            </a:r>
            <a:endParaRPr lang="en-US" dirty="0"/>
          </a:p>
        </p:txBody>
      </p:sp>
      <p:sp>
        <p:nvSpPr>
          <p:cNvPr id="10" name="Date Placeholder 3"/>
          <p:cNvSpPr>
            <a:spLocks noGrp="1"/>
          </p:cNvSpPr>
          <p:nvPr>
            <p:ph type="dt" sz="half" idx="13"/>
          </p:nvPr>
        </p:nvSpPr>
        <p:spPr>
          <a:xfrm>
            <a:off x="6281741" y="6364469"/>
            <a:ext cx="2057400" cy="365125"/>
          </a:xfrm>
          <a:prstGeom prst="rect">
            <a:avLst/>
          </a:prstGeom>
        </p:spPr>
        <p:txBody>
          <a:bodyPr/>
          <a:lstStyle>
            <a:lvl1pPr algn="r">
              <a:defRPr sz="1500">
                <a:solidFill>
                  <a:schemeClr val="bg2">
                    <a:lumMod val="75000"/>
                  </a:schemeClr>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1087966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6200" y="1720939"/>
            <a:ext cx="4629150" cy="414011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Slide Number Placeholder 6"/>
          <p:cNvSpPr>
            <a:spLocks noGrp="1"/>
          </p:cNvSpPr>
          <p:nvPr>
            <p:ph type="sldNum" sz="quarter" idx="12"/>
          </p:nvPr>
        </p:nvSpPr>
        <p:spPr/>
        <p:txBody>
          <a:bodyPr/>
          <a:lstStyle/>
          <a:p>
            <a:fld id="{14089D4F-EAD9-E64B-8F9E-7E9EAE077FBE}" type="slidenum">
              <a:rPr lang="en-US" smtClean="0"/>
              <a:t>‹#›</a:t>
            </a:fld>
            <a:endParaRPr lang="en-US"/>
          </a:p>
        </p:txBody>
      </p:sp>
      <p:sp>
        <p:nvSpPr>
          <p:cNvPr id="8" name="Title Placeholder 1"/>
          <p:cNvSpPr txBox="1">
            <a:spLocks/>
          </p:cNvSpPr>
          <p:nvPr userDrawn="1"/>
        </p:nvSpPr>
        <p:spPr>
          <a:xfrm>
            <a:off x="628650" y="12999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i="0" kern="1200">
                <a:solidFill>
                  <a:srgbClr val="0F3E4D"/>
                </a:solidFill>
                <a:latin typeface="Arial" charset="0"/>
                <a:ea typeface="Arial" charset="0"/>
                <a:cs typeface="Arial" charset="0"/>
              </a:defRPr>
            </a:lvl1pPr>
          </a:lstStyle>
          <a:p>
            <a:r>
              <a:rPr lang="en-US"/>
              <a:t>Click to edit Master title style</a:t>
            </a:r>
            <a:endParaRPr lang="en-US" dirty="0"/>
          </a:p>
        </p:txBody>
      </p:sp>
      <p:sp>
        <p:nvSpPr>
          <p:cNvPr id="10" name="Title 1"/>
          <p:cNvSpPr>
            <a:spLocks noGrp="1"/>
          </p:cNvSpPr>
          <p:nvPr>
            <p:ph type="title"/>
          </p:nvPr>
        </p:nvSpPr>
        <p:spPr>
          <a:xfrm>
            <a:off x="629841" y="1702525"/>
            <a:ext cx="2949178" cy="1389017"/>
          </a:xfrm>
        </p:spPr>
        <p:txBody>
          <a:bodyPr anchor="t"/>
          <a:lstStyle>
            <a:lvl1pPr>
              <a:defRPr sz="3200"/>
            </a:lvl1pPr>
          </a:lstStyle>
          <a:p>
            <a:r>
              <a:rPr lang="en-US"/>
              <a:t>Click to edit Master title style</a:t>
            </a:r>
            <a:endParaRPr lang="en-US" dirty="0"/>
          </a:p>
        </p:txBody>
      </p:sp>
      <p:sp>
        <p:nvSpPr>
          <p:cNvPr id="11" name="Text Placeholder 3"/>
          <p:cNvSpPr>
            <a:spLocks noGrp="1"/>
          </p:cNvSpPr>
          <p:nvPr>
            <p:ph type="body" sz="half" idx="2"/>
          </p:nvPr>
        </p:nvSpPr>
        <p:spPr>
          <a:xfrm>
            <a:off x="629841" y="3169919"/>
            <a:ext cx="2949178" cy="26911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3"/>
          </p:nvPr>
        </p:nvSpPr>
        <p:spPr>
          <a:xfrm>
            <a:off x="6281741" y="6364469"/>
            <a:ext cx="2057400" cy="365125"/>
          </a:xfrm>
          <a:prstGeom prst="rect">
            <a:avLst/>
          </a:prstGeom>
        </p:spPr>
        <p:txBody>
          <a:bodyPr/>
          <a:lstStyle>
            <a:lvl1pPr algn="r">
              <a:defRPr sz="1500">
                <a:solidFill>
                  <a:schemeClr val="bg2">
                    <a:lumMod val="75000"/>
                  </a:schemeClr>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1778556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29993"/>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15350" y="6364469"/>
            <a:ext cx="487687" cy="365125"/>
          </a:xfrm>
          <a:prstGeom prst="rect">
            <a:avLst/>
          </a:prstGeom>
        </p:spPr>
        <p:txBody>
          <a:bodyPr vert="horz" lIns="91440" tIns="45720" rIns="91440" bIns="45720" rtlCol="0" anchor="ctr"/>
          <a:lstStyle>
            <a:lvl1pPr algn="r">
              <a:defRPr sz="1200" b="1" i="0">
                <a:solidFill>
                  <a:srgbClr val="84A856"/>
                </a:solidFill>
                <a:latin typeface="Arial" charset="0"/>
                <a:ea typeface="Arial" charset="0"/>
                <a:cs typeface="Arial" charset="0"/>
              </a:defRPr>
            </a:lvl1pPr>
          </a:lstStyle>
          <a:p>
            <a:fld id="{14089D4F-EAD9-E64B-8F9E-7E9EAE077FBE}" type="slidenum">
              <a:rPr lang="en-US" smtClean="0"/>
              <a:pPr/>
              <a:t>‹#›</a:t>
            </a:fld>
            <a:endParaRPr lang="en-US" dirty="0"/>
          </a:p>
        </p:txBody>
      </p:sp>
      <p:sp>
        <p:nvSpPr>
          <p:cNvPr id="7" name="Date Placeholder 3"/>
          <p:cNvSpPr>
            <a:spLocks noGrp="1"/>
          </p:cNvSpPr>
          <p:nvPr>
            <p:ph type="dt" sz="half" idx="2"/>
          </p:nvPr>
        </p:nvSpPr>
        <p:spPr>
          <a:xfrm>
            <a:off x="6281741" y="6364469"/>
            <a:ext cx="2057400" cy="365125"/>
          </a:xfrm>
          <a:prstGeom prst="rect">
            <a:avLst/>
          </a:prstGeom>
        </p:spPr>
        <p:txBody>
          <a:bodyPr/>
          <a:lstStyle>
            <a:lvl1pPr algn="r">
              <a:defRPr sz="1500">
                <a:solidFill>
                  <a:schemeClr val="bg2">
                    <a:lumMod val="75000"/>
                  </a:schemeClr>
                </a:solidFill>
                <a:latin typeface="Arial" charset="0"/>
                <a:ea typeface="Arial" charset="0"/>
                <a:cs typeface="Arial" charset="0"/>
              </a:defRPr>
            </a:lvl1pPr>
          </a:lstStyle>
          <a:p>
            <a:endParaRPr lang="en-US" dirty="0"/>
          </a:p>
        </p:txBody>
      </p:sp>
    </p:spTree>
    <p:extLst>
      <p:ext uri="{BB962C8B-B14F-4D97-AF65-F5344CB8AC3E}">
        <p14:creationId xmlns:p14="http://schemas.microsoft.com/office/powerpoint/2010/main" val="2076162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p:txStyles>
    <p:titleStyle>
      <a:lvl1pPr algn="l" defTabSz="914400" rtl="0" eaLnBrk="1" latinLnBrk="0" hangingPunct="1">
        <a:lnSpc>
          <a:spcPct val="90000"/>
        </a:lnSpc>
        <a:spcBef>
          <a:spcPct val="0"/>
        </a:spcBef>
        <a:buNone/>
        <a:defRPr sz="3600" b="1" i="0" kern="1200">
          <a:solidFill>
            <a:srgbClr val="0F3E4D"/>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F3E4D"/>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F3E4D"/>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8840" y="2435191"/>
            <a:ext cx="7208437" cy="1842611"/>
          </a:xfrm>
        </p:spPr>
        <p:txBody>
          <a:bodyPr>
            <a:normAutofit fontScale="90000"/>
          </a:bodyPr>
          <a:lstStyle/>
          <a:p>
            <a:pPr>
              <a:lnSpc>
                <a:spcPct val="100000"/>
              </a:lnSpc>
              <a:spcBef>
                <a:spcPts val="0"/>
              </a:spcBef>
            </a:pPr>
            <a:r>
              <a:rPr lang="en-US" sz="3200" dirty="0">
                <a:effectLst/>
                <a:latin typeface="Aptos" panose="020B0004020202020204" pitchFamily="34" charset="0"/>
                <a:ea typeface="Times New Roman" panose="02020603050405020304" pitchFamily="18" charset="0"/>
                <a:cs typeface="Aptos" panose="020B0004020202020204" pitchFamily="34" charset="0"/>
              </a:rPr>
              <a:t>Pipeline Safety:  Regulatory and Enforcement Priorities and Reauthorization of the Pipeline Safety Act</a:t>
            </a:r>
            <a:br>
              <a:rPr lang="en-US" sz="3200" dirty="0"/>
            </a:br>
            <a:endParaRPr lang="en-US" sz="3200" dirty="0"/>
          </a:p>
        </p:txBody>
      </p:sp>
      <p:sp>
        <p:nvSpPr>
          <p:cNvPr id="7" name="TextBox 6">
            <a:extLst>
              <a:ext uri="{FF2B5EF4-FFF2-40B4-BE49-F238E27FC236}">
                <a16:creationId xmlns:a16="http://schemas.microsoft.com/office/drawing/2014/main" id="{B3571EBA-8EE5-FA42-CFAA-1A5A9ED188EF}"/>
              </a:ext>
            </a:extLst>
          </p:cNvPr>
          <p:cNvSpPr txBox="1"/>
          <p:nvPr/>
        </p:nvSpPr>
        <p:spPr>
          <a:xfrm>
            <a:off x="5717177" y="5089176"/>
            <a:ext cx="2895600" cy="369332"/>
          </a:xfrm>
          <a:prstGeom prst="rect">
            <a:avLst/>
          </a:prstGeom>
          <a:noFill/>
          <a:effectLst>
            <a:outerShdw sx="1000" sy="1000" algn="ctr" rotWithShape="0">
              <a:schemeClr val="tx1"/>
            </a:outerShdw>
          </a:effectLst>
        </p:spPr>
        <p:txBody>
          <a:bodyPr wrap="square" rtlCol="0">
            <a:spAutoFit/>
          </a:bodyPr>
          <a:lstStyle/>
          <a:p>
            <a:pPr algn="r"/>
            <a:r>
              <a:rPr lang="en-US" b="1" dirty="0">
                <a:solidFill>
                  <a:srgbClr val="9BBB59">
                    <a:lumMod val="75000"/>
                  </a:srgbClr>
                </a:solidFill>
                <a:latin typeface="Helvetica" panose="020B0604020202020204" pitchFamily="34" charset="0"/>
                <a:cs typeface="Helvetica" panose="020B0604020202020204" pitchFamily="34" charset="0"/>
              </a:rPr>
              <a:t>Joseph E. Hainline</a:t>
            </a:r>
          </a:p>
        </p:txBody>
      </p:sp>
      <p:sp>
        <p:nvSpPr>
          <p:cNvPr id="5" name="TextBox 4">
            <a:extLst>
              <a:ext uri="{FF2B5EF4-FFF2-40B4-BE49-F238E27FC236}">
                <a16:creationId xmlns:a16="http://schemas.microsoft.com/office/drawing/2014/main" id="{A291FECE-1489-5F36-CDC6-BB0B562187C7}"/>
              </a:ext>
            </a:extLst>
          </p:cNvPr>
          <p:cNvSpPr txBox="1"/>
          <p:nvPr/>
        </p:nvSpPr>
        <p:spPr>
          <a:xfrm>
            <a:off x="411819" y="5079970"/>
            <a:ext cx="4321240" cy="584775"/>
          </a:xfrm>
          <a:prstGeom prst="rect">
            <a:avLst/>
          </a:prstGeom>
          <a:noFill/>
        </p:spPr>
        <p:txBody>
          <a:bodyPr wrap="square" rtlCol="0">
            <a:spAutoFit/>
          </a:bodyPr>
          <a:lstStyle/>
          <a:p>
            <a:pPr algn="ctr"/>
            <a:r>
              <a:rPr lang="en-US" sz="1600" b="1" dirty="0">
                <a:solidFill>
                  <a:prstClr val="black"/>
                </a:solidFill>
                <a:latin typeface="Helvetica" pitchFamily="34" charset="0"/>
                <a:cs typeface="Helvetica" pitchFamily="34" charset="0"/>
              </a:rPr>
              <a:t>Ohio Gas Association Technical Seminar</a:t>
            </a:r>
          </a:p>
          <a:p>
            <a:pPr algn="ctr"/>
            <a:r>
              <a:rPr lang="en-US" sz="1600" b="1" dirty="0">
                <a:solidFill>
                  <a:prstClr val="black"/>
                </a:solidFill>
                <a:latin typeface="Helvetica" pitchFamily="34" charset="0"/>
                <a:cs typeface="Helvetica" pitchFamily="34" charset="0"/>
              </a:rPr>
              <a:t>March 21, 2025</a:t>
            </a:r>
          </a:p>
        </p:txBody>
      </p:sp>
    </p:spTree>
    <p:extLst>
      <p:ext uri="{BB962C8B-B14F-4D97-AF65-F5344CB8AC3E}">
        <p14:creationId xmlns:p14="http://schemas.microsoft.com/office/powerpoint/2010/main" val="1545150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a:xfrm>
            <a:off x="145473" y="129993"/>
            <a:ext cx="8369877" cy="1325563"/>
          </a:xfrm>
        </p:spPr>
        <p:txBody>
          <a:bodyPr>
            <a:normAutofit/>
          </a:bodyPr>
          <a:lstStyle/>
          <a:p>
            <a:br>
              <a:rPr lang="en-US" sz="2800" dirty="0"/>
            </a:br>
            <a:r>
              <a:rPr lang="en-US" sz="2800" dirty="0"/>
              <a:t>Reauthorization of the Pipeline Safety Act</a:t>
            </a:r>
            <a:br>
              <a:rPr lang="en-US" sz="2800" dirty="0"/>
            </a:br>
            <a:r>
              <a:rPr lang="en-US" sz="2800" dirty="0"/>
              <a:t>Highlighted Issues</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249382" y="1667977"/>
            <a:ext cx="8666017" cy="4483892"/>
          </a:xfrm>
        </p:spPr>
        <p:txBody>
          <a:bodyPr/>
          <a:lstStyle/>
          <a:p>
            <a:pPr marL="0" indent="0">
              <a:lnSpc>
                <a:spcPct val="100000"/>
              </a:lnSpc>
              <a:spcBef>
                <a:spcPts val="0"/>
              </a:spcBef>
              <a:spcAft>
                <a:spcPts val="0"/>
              </a:spcAft>
              <a:buNone/>
            </a:pPr>
            <a:endParaRPr lang="en-US" sz="2400" b="0" dirty="0"/>
          </a:p>
          <a:p>
            <a:pPr>
              <a:lnSpc>
                <a:spcPct val="100000"/>
              </a:lnSpc>
              <a:spcBef>
                <a:spcPts val="0"/>
              </a:spcBef>
            </a:pPr>
            <a:r>
              <a:rPr lang="en-US" sz="2400" b="0" dirty="0"/>
              <a:t>Voluntary Information System</a:t>
            </a:r>
          </a:p>
          <a:p>
            <a:pPr lvl="1">
              <a:spcAft>
                <a:spcPts val="0"/>
              </a:spcAft>
            </a:pPr>
            <a:r>
              <a:rPr lang="en-US" sz="2200" dirty="0"/>
              <a:t>Envisioned in 2016 Reauthorization</a:t>
            </a:r>
          </a:p>
          <a:p>
            <a:pPr lvl="1">
              <a:spcAft>
                <a:spcPts val="0"/>
              </a:spcAft>
            </a:pPr>
            <a:r>
              <a:rPr lang="en-US" sz="2200" b="0" dirty="0"/>
              <a:t>Enable pipeline in</a:t>
            </a:r>
            <a:r>
              <a:rPr lang="en-US" sz="2200" dirty="0"/>
              <a:t>dustry stakeholders to share and analyze pipeline safety data on a confidential basis to improve pipeline safety</a:t>
            </a:r>
          </a:p>
          <a:p>
            <a:pPr lvl="2">
              <a:spcAft>
                <a:spcPts val="0"/>
              </a:spcAft>
            </a:pPr>
            <a:r>
              <a:rPr lang="en-US" b="0" dirty="0"/>
              <a:t>Pipeline </a:t>
            </a:r>
            <a:r>
              <a:rPr lang="en-US" dirty="0"/>
              <a:t>risks</a:t>
            </a:r>
          </a:p>
          <a:p>
            <a:pPr lvl="2">
              <a:spcAft>
                <a:spcPts val="0"/>
              </a:spcAft>
            </a:pPr>
            <a:r>
              <a:rPr lang="en-US" b="0" dirty="0"/>
              <a:t>Recommended remediation measures</a:t>
            </a:r>
          </a:p>
          <a:p>
            <a:pPr lvl="2">
              <a:spcAft>
                <a:spcPts val="0"/>
              </a:spcAft>
            </a:pPr>
            <a:r>
              <a:rPr lang="en-US" dirty="0"/>
              <a:t>Lessons learned</a:t>
            </a:r>
            <a:endParaRPr lang="en-US" b="0" dirty="0"/>
          </a:p>
          <a:p>
            <a:pPr marL="0" indent="0">
              <a:lnSpc>
                <a:spcPct val="100000"/>
              </a:lnSpc>
              <a:spcBef>
                <a:spcPts val="0"/>
              </a:spcBef>
              <a:spcAft>
                <a:spcPts val="1200"/>
              </a:spcAft>
              <a:buNone/>
            </a:pPr>
            <a:endParaRPr lang="en-US" sz="2400" b="0" dirty="0"/>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3971507" y="6257822"/>
            <a:ext cx="4696632" cy="461665"/>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a:p>
            <a:pPr algn="ctr"/>
            <a:endParaRPr lang="en-US" sz="1200" b="1" dirty="0">
              <a:solidFill>
                <a:prstClr val="black"/>
              </a:solidFill>
              <a:latin typeface="Helvetica" pitchFamily="34" charset="0"/>
              <a:cs typeface="Helvetica" pitchFamily="34" charset="0"/>
            </a:endParaRPr>
          </a:p>
        </p:txBody>
      </p:sp>
    </p:spTree>
    <p:extLst>
      <p:ext uri="{BB962C8B-B14F-4D97-AF65-F5344CB8AC3E}">
        <p14:creationId xmlns:p14="http://schemas.microsoft.com/office/powerpoint/2010/main" val="2878102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a:xfrm>
            <a:off x="145473" y="129993"/>
            <a:ext cx="8369877" cy="1325563"/>
          </a:xfrm>
        </p:spPr>
        <p:txBody>
          <a:bodyPr>
            <a:normAutofit/>
          </a:bodyPr>
          <a:lstStyle/>
          <a:p>
            <a:br>
              <a:rPr lang="en-US" sz="2800" dirty="0"/>
            </a:br>
            <a:r>
              <a:rPr lang="en-US" sz="2800" dirty="0"/>
              <a:t>Reauthorization of the Pipeline Safety Act</a:t>
            </a:r>
            <a:br>
              <a:rPr lang="en-US" sz="2800" dirty="0"/>
            </a:br>
            <a:r>
              <a:rPr lang="en-US" sz="2800" dirty="0"/>
              <a:t>Highlighted Issues</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249382" y="1667977"/>
            <a:ext cx="8666017" cy="4483892"/>
          </a:xfrm>
        </p:spPr>
        <p:txBody>
          <a:bodyPr/>
          <a:lstStyle/>
          <a:p>
            <a:pPr>
              <a:lnSpc>
                <a:spcPct val="100000"/>
              </a:lnSpc>
              <a:spcBef>
                <a:spcPts val="0"/>
              </a:spcBef>
            </a:pPr>
            <a:r>
              <a:rPr lang="en-US" sz="2400" b="0" dirty="0"/>
              <a:t>MAOP Reconfirmation - §192.624</a:t>
            </a:r>
          </a:p>
          <a:p>
            <a:pPr lvl="1">
              <a:spcAft>
                <a:spcPts val="1200"/>
              </a:spcAft>
            </a:pPr>
            <a:r>
              <a:rPr lang="en-US" sz="2000" dirty="0"/>
              <a:t>Prohibits PHMSA from requiring MAOP reconfirmation of gas transmission pipeline if the pipeline’s material strength was confirmed via prior testing to sufficient minimum pressure in accordance with then prevailing safety standards and practices.</a:t>
            </a:r>
          </a:p>
          <a:p>
            <a:pPr lvl="1">
              <a:spcAft>
                <a:spcPts val="1200"/>
              </a:spcAft>
            </a:pPr>
            <a:r>
              <a:rPr lang="en-US" sz="2000" dirty="0"/>
              <a:t>PHMSA to create working group to recommend minimum pressure and contemporaneous records that are sufficient to confirm transmission pipeline material strength through prior testing.  </a:t>
            </a:r>
            <a:endParaRPr lang="en-US" sz="2000" b="0" dirty="0"/>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3971507" y="6257822"/>
            <a:ext cx="4696632" cy="461665"/>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a:p>
            <a:pPr algn="ctr"/>
            <a:endParaRPr lang="en-US" sz="1200" b="1" dirty="0">
              <a:solidFill>
                <a:prstClr val="black"/>
              </a:solidFill>
              <a:latin typeface="Helvetica" pitchFamily="34" charset="0"/>
              <a:cs typeface="Helvetica" pitchFamily="34" charset="0"/>
            </a:endParaRPr>
          </a:p>
        </p:txBody>
      </p:sp>
    </p:spTree>
    <p:extLst>
      <p:ext uri="{BB962C8B-B14F-4D97-AF65-F5344CB8AC3E}">
        <p14:creationId xmlns:p14="http://schemas.microsoft.com/office/powerpoint/2010/main" val="1573211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3BF8-45CF-E880-2C64-88501A8DD0E1}"/>
              </a:ext>
            </a:extLst>
          </p:cNvPr>
          <p:cNvSpPr>
            <a:spLocks noGrp="1"/>
          </p:cNvSpPr>
          <p:nvPr>
            <p:ph type="title"/>
          </p:nvPr>
        </p:nvSpPr>
        <p:spPr/>
        <p:txBody>
          <a:bodyPr/>
          <a:lstStyle/>
          <a:p>
            <a:pPr algn="ctr"/>
            <a:r>
              <a:rPr lang="en-US" dirty="0"/>
              <a:t>GAO REPORTS TO PHMSA</a:t>
            </a:r>
          </a:p>
        </p:txBody>
      </p:sp>
      <p:sp>
        <p:nvSpPr>
          <p:cNvPr id="3" name="Content Placeholder 2">
            <a:extLst>
              <a:ext uri="{FF2B5EF4-FFF2-40B4-BE49-F238E27FC236}">
                <a16:creationId xmlns:a16="http://schemas.microsoft.com/office/drawing/2014/main" id="{DB6AA819-6226-0F30-B0C3-56B5EC050391}"/>
              </a:ext>
            </a:extLst>
          </p:cNvPr>
          <p:cNvSpPr>
            <a:spLocks noGrp="1"/>
          </p:cNvSpPr>
          <p:nvPr>
            <p:ph idx="1"/>
          </p:nvPr>
        </p:nvSpPr>
        <p:spPr/>
        <p:txBody>
          <a:bodyPr/>
          <a:lstStyle/>
          <a:p>
            <a:pPr marL="0" indent="0">
              <a:buNone/>
            </a:pPr>
            <a:endParaRPr lang="en-US" dirty="0"/>
          </a:p>
          <a:p>
            <a:r>
              <a:rPr lang="en-US" dirty="0"/>
              <a:t>GAO-24-106690 – Better Data &amp; Planning Would Improve Implementation of Regulatory Changes – April 2024</a:t>
            </a:r>
          </a:p>
          <a:p>
            <a:endParaRPr lang="en-US" dirty="0"/>
          </a:p>
          <a:p>
            <a:r>
              <a:rPr lang="en-US" dirty="0"/>
              <a:t>GAO-24-106881 – Oversight of Methane Emissions Mitigation Plans – June 2024</a:t>
            </a:r>
          </a:p>
          <a:p>
            <a:endParaRPr lang="en-US" dirty="0"/>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C0D33844-E7CB-3F89-45BF-0C966BC740C8}"/>
              </a:ext>
            </a:extLst>
          </p:cNvPr>
          <p:cNvSpPr>
            <a:spLocks noGrp="1"/>
          </p:cNvSpPr>
          <p:nvPr>
            <p:ph type="dt" sz="half" idx="2"/>
          </p:nvPr>
        </p:nvSpPr>
        <p:spPr>
          <a:xfrm>
            <a:off x="2569464" y="6364469"/>
            <a:ext cx="5769677" cy="365125"/>
          </a:xfrm>
        </p:spPr>
        <p:txBody>
          <a:bodyPr/>
          <a:lstStyle/>
          <a:p>
            <a:r>
              <a:rPr lang="en-US" sz="1200" b="1" dirty="0">
                <a:solidFill>
                  <a:srgbClr val="0F3E4D"/>
                </a:solidFill>
              </a:rPr>
              <a:t>Ohio Gas Association – Technical Seminar – March 21, 2025</a:t>
            </a:r>
            <a:endParaRPr lang="en-US" sz="1200" dirty="0"/>
          </a:p>
        </p:txBody>
      </p:sp>
    </p:spTree>
    <p:extLst>
      <p:ext uri="{BB962C8B-B14F-4D97-AF65-F5344CB8AC3E}">
        <p14:creationId xmlns:p14="http://schemas.microsoft.com/office/powerpoint/2010/main" val="4128273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a:xfrm>
            <a:off x="145473" y="129993"/>
            <a:ext cx="8369877" cy="1325563"/>
          </a:xfrm>
        </p:spPr>
        <p:txBody>
          <a:bodyPr>
            <a:normAutofit/>
          </a:bodyPr>
          <a:lstStyle/>
          <a:p>
            <a:r>
              <a:rPr lang="en-US" sz="2800" dirty="0"/>
              <a:t>Regulatory Initiatives</a:t>
            </a:r>
            <a:br>
              <a:rPr lang="en-US" sz="2800" dirty="0"/>
            </a:br>
            <a:r>
              <a:rPr lang="en-US" sz="2800" dirty="0"/>
              <a:t>Safety of Gas Distribution Pipelines</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249382" y="1548246"/>
            <a:ext cx="8666017" cy="4483892"/>
          </a:xfrm>
        </p:spPr>
        <p:txBody>
          <a:bodyPr/>
          <a:lstStyle/>
          <a:p>
            <a:pPr marL="404813" lvl="2" indent="-342900">
              <a:spcAft>
                <a:spcPts val="300"/>
              </a:spcAft>
              <a:buFont typeface="Wingdings" panose="05000000000000000000" pitchFamily="2" charset="2"/>
              <a:buChar char="q"/>
            </a:pPr>
            <a:r>
              <a:rPr lang="en-US" sz="2200" b="1" dirty="0"/>
              <a:t>Safety of Gas Distribution Pipelines Notice of Proposed Rulemaking</a:t>
            </a:r>
          </a:p>
          <a:p>
            <a:pPr marL="862013" lvl="3" indent="-342900">
              <a:spcAft>
                <a:spcPts val="0"/>
              </a:spcAft>
              <a:buFont typeface="Wingdings" panose="05000000000000000000" pitchFamily="2" charset="2"/>
              <a:buChar char="§"/>
            </a:pPr>
            <a:r>
              <a:rPr lang="en-US" sz="2200" dirty="0"/>
              <a:t>Status:</a:t>
            </a:r>
          </a:p>
          <a:p>
            <a:pPr marL="1319213" lvl="4" indent="-342900">
              <a:spcAft>
                <a:spcPts val="0"/>
              </a:spcAft>
              <a:buFont typeface="Wingdings" panose="05000000000000000000" pitchFamily="2" charset="2"/>
              <a:buChar char="§"/>
            </a:pPr>
            <a:r>
              <a:rPr lang="en-US" sz="2000" dirty="0"/>
              <a:t>Proposed: September 7, 2023</a:t>
            </a:r>
          </a:p>
          <a:p>
            <a:pPr marL="1319213" lvl="4" indent="-342900">
              <a:spcAft>
                <a:spcPts val="1200"/>
              </a:spcAft>
              <a:buFont typeface="Wingdings" panose="05000000000000000000" pitchFamily="2" charset="2"/>
              <a:buChar char="§"/>
            </a:pPr>
            <a:r>
              <a:rPr lang="en-US" sz="2000" dirty="0"/>
              <a:t>GPAC Meetings:  Not Scheduled</a:t>
            </a:r>
          </a:p>
          <a:p>
            <a:pPr marL="862013" lvl="3" indent="-342900">
              <a:spcAft>
                <a:spcPts val="0"/>
              </a:spcAft>
              <a:buFont typeface="Wingdings" panose="05000000000000000000" pitchFamily="2" charset="2"/>
              <a:buChar char="§"/>
            </a:pPr>
            <a:r>
              <a:rPr lang="en-US" sz="2200" dirty="0"/>
              <a:t>Expanded DIMP</a:t>
            </a:r>
          </a:p>
          <a:p>
            <a:pPr marL="1319213" lvl="5" indent="-342900">
              <a:lnSpc>
                <a:spcPct val="100000"/>
              </a:lnSpc>
              <a:spcBef>
                <a:spcPts val="0"/>
              </a:spcBef>
              <a:buFont typeface="Wingdings" panose="05000000000000000000" pitchFamily="2" charset="2"/>
              <a:buChar char="§"/>
            </a:pPr>
            <a:r>
              <a:rPr lang="en-US" sz="2000" dirty="0">
                <a:solidFill>
                  <a:srgbClr val="0F3E4D"/>
                </a:solidFill>
                <a:latin typeface="Arial" panose="020B0604020202020204" pitchFamily="34" charset="0"/>
                <a:cs typeface="Arial" panose="020B0604020202020204" pitchFamily="34" charset="0"/>
              </a:rPr>
              <a:t>Additional threats must be considered</a:t>
            </a:r>
          </a:p>
          <a:p>
            <a:pPr marL="1319213" lvl="5" indent="-342900">
              <a:lnSpc>
                <a:spcPct val="100000"/>
              </a:lnSpc>
              <a:spcBef>
                <a:spcPts val="0"/>
              </a:spcBef>
              <a:buFont typeface="Wingdings" panose="05000000000000000000" pitchFamily="2" charset="2"/>
              <a:buChar char="§"/>
            </a:pPr>
            <a:r>
              <a:rPr lang="en-US" sz="2000" dirty="0">
                <a:solidFill>
                  <a:srgbClr val="0F3E4D"/>
                </a:solidFill>
                <a:latin typeface="Arial" panose="020B0604020202020204" pitchFamily="34" charset="0"/>
                <a:cs typeface="Arial" panose="020B0604020202020204" pitchFamily="34" charset="0"/>
              </a:rPr>
              <a:t>Pressure control records</a:t>
            </a:r>
          </a:p>
          <a:p>
            <a:pPr marL="1319213" lvl="5" indent="-342900">
              <a:spcBef>
                <a:spcPts val="0"/>
              </a:spcBef>
              <a:spcAft>
                <a:spcPts val="1200"/>
              </a:spcAft>
              <a:buFont typeface="Wingdings" panose="05000000000000000000" pitchFamily="2" charset="2"/>
              <a:buChar char="§"/>
            </a:pPr>
            <a:r>
              <a:rPr lang="en-US" sz="2000" dirty="0">
                <a:solidFill>
                  <a:srgbClr val="0F3E4D"/>
                </a:solidFill>
                <a:latin typeface="Arial" panose="020B0604020202020204" pitchFamily="34" charset="0"/>
                <a:cs typeface="Arial" panose="020B0604020202020204" pitchFamily="34" charset="0"/>
              </a:rPr>
              <a:t>Preventive and mitigative measures based on system characteristics</a:t>
            </a:r>
          </a:p>
          <a:p>
            <a:pPr marL="862013" lvl="4" indent="-342900">
              <a:spcAft>
                <a:spcPts val="0"/>
              </a:spcAft>
              <a:buFont typeface="Wingdings" panose="05000000000000000000" pitchFamily="2" charset="2"/>
              <a:buChar char="§"/>
            </a:pPr>
            <a:r>
              <a:rPr lang="en-US" sz="2200" dirty="0"/>
              <a:t>Expanded Emergency Response Plans</a:t>
            </a:r>
          </a:p>
          <a:p>
            <a:pPr marL="1319213" lvl="4" indent="-342900">
              <a:spcAft>
                <a:spcPts val="0"/>
              </a:spcAft>
              <a:buFont typeface="Wingdings" panose="05000000000000000000" pitchFamily="2" charset="2"/>
              <a:buChar char="§"/>
            </a:pPr>
            <a:r>
              <a:rPr lang="en-US" sz="2000" dirty="0"/>
              <a:t>Expanded list of emergencies</a:t>
            </a:r>
          </a:p>
          <a:p>
            <a:pPr marL="1319213" lvl="4" indent="-342900">
              <a:spcAft>
                <a:spcPts val="0"/>
              </a:spcAft>
              <a:buFont typeface="Wingdings" panose="05000000000000000000" pitchFamily="2" charset="2"/>
              <a:buChar char="§"/>
            </a:pPr>
            <a:r>
              <a:rPr lang="en-US" sz="2000" dirty="0"/>
              <a:t>Opt-in communications for public</a:t>
            </a:r>
          </a:p>
          <a:p>
            <a:pPr marL="1319213" lvl="5" indent="-342900">
              <a:buFont typeface="Wingdings" panose="05000000000000000000" pitchFamily="2" charset="2"/>
              <a:buChar char="§"/>
            </a:pPr>
            <a:endParaRPr lang="en-US" sz="2000" dirty="0">
              <a:solidFill>
                <a:srgbClr val="0F3E4D"/>
              </a:solidFill>
              <a:latin typeface="Arial" panose="020B0604020202020204" pitchFamily="34" charset="0"/>
              <a:cs typeface="Arial" panose="020B0604020202020204" pitchFamily="34" charset="0"/>
            </a:endParaRPr>
          </a:p>
          <a:p>
            <a:pPr marL="61913" lvl="2" indent="0">
              <a:spcAft>
                <a:spcPts val="300"/>
              </a:spcAft>
              <a:buNone/>
            </a:pPr>
            <a:endParaRPr lang="en-US" sz="2400" b="1" dirty="0"/>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3619500" y="6276483"/>
            <a:ext cx="4895850" cy="461665"/>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a:p>
            <a:pPr algn="ctr"/>
            <a:endParaRPr lang="en-US" sz="1200" b="1" dirty="0">
              <a:solidFill>
                <a:prstClr val="black"/>
              </a:solidFill>
              <a:latin typeface="Helvetica" pitchFamily="34" charset="0"/>
              <a:cs typeface="Helvetica" pitchFamily="34" charset="0"/>
            </a:endParaRPr>
          </a:p>
        </p:txBody>
      </p:sp>
    </p:spTree>
    <p:extLst>
      <p:ext uri="{BB962C8B-B14F-4D97-AF65-F5344CB8AC3E}">
        <p14:creationId xmlns:p14="http://schemas.microsoft.com/office/powerpoint/2010/main" val="2672908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a:xfrm>
            <a:off x="145473" y="129993"/>
            <a:ext cx="8369877" cy="1325563"/>
          </a:xfrm>
        </p:spPr>
        <p:txBody>
          <a:bodyPr>
            <a:normAutofit/>
          </a:bodyPr>
          <a:lstStyle/>
          <a:p>
            <a:r>
              <a:rPr lang="en-US" sz="2800" dirty="0"/>
              <a:t>Regulatory Initiatives</a:t>
            </a:r>
            <a:br>
              <a:rPr lang="en-US" sz="2800" dirty="0"/>
            </a:br>
            <a:r>
              <a:rPr lang="en-US" sz="2800" dirty="0"/>
              <a:t>Safety of Gas Distribution Pipelines</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249382" y="1455557"/>
            <a:ext cx="8666017" cy="4483892"/>
          </a:xfrm>
        </p:spPr>
        <p:txBody>
          <a:bodyPr/>
          <a:lstStyle/>
          <a:p>
            <a:pPr marL="862013" lvl="4" indent="-342900">
              <a:spcAft>
                <a:spcPts val="0"/>
              </a:spcAft>
              <a:buFont typeface="Wingdings" panose="05000000000000000000" pitchFamily="2" charset="2"/>
              <a:buChar char="§"/>
            </a:pPr>
            <a:r>
              <a:rPr lang="en-US" sz="2200" dirty="0"/>
              <a:t>O&amp;M Manuals</a:t>
            </a:r>
            <a:endParaRPr lang="en-US" sz="2000" dirty="0">
              <a:latin typeface="Arial" panose="020B0604020202020204" pitchFamily="34" charset="0"/>
              <a:cs typeface="Arial" panose="020B0604020202020204" pitchFamily="34" charset="0"/>
            </a:endParaRPr>
          </a:p>
          <a:p>
            <a:pPr marL="1319213" lvl="5" indent="-342900">
              <a:buFont typeface="Wingdings" panose="05000000000000000000" pitchFamily="2" charset="2"/>
              <a:buChar char="§"/>
            </a:pPr>
            <a:r>
              <a:rPr lang="en-US" sz="2000" dirty="0">
                <a:solidFill>
                  <a:srgbClr val="0F3E4D"/>
                </a:solidFill>
                <a:latin typeface="Arial" panose="020B0604020202020204" pitchFamily="34" charset="0"/>
                <a:cs typeface="Arial" panose="020B0604020202020204" pitchFamily="34" charset="0"/>
              </a:rPr>
              <a:t>Identify specific actions to immediately reduce pressure or shut down pipeline in response to indicated overpressurization</a:t>
            </a:r>
          </a:p>
          <a:p>
            <a:pPr marL="1319213" lvl="5" indent="-342900">
              <a:buFont typeface="Wingdings" panose="05000000000000000000" pitchFamily="2" charset="2"/>
              <a:buChar char="§"/>
            </a:pPr>
            <a:r>
              <a:rPr lang="en-US" sz="2000" dirty="0">
                <a:solidFill>
                  <a:srgbClr val="0F3E4D"/>
                </a:solidFill>
                <a:latin typeface="Arial" panose="020B0604020202020204" pitchFamily="34" charset="0"/>
                <a:cs typeface="Arial" panose="020B0604020202020204" pitchFamily="34" charset="0"/>
              </a:rPr>
              <a:t>Management of Change</a:t>
            </a:r>
          </a:p>
          <a:p>
            <a:pPr marL="1319213" lvl="5" indent="-342900">
              <a:lnSpc>
                <a:spcPct val="100000"/>
              </a:lnSpc>
              <a:spcBef>
                <a:spcPts val="0"/>
              </a:spcBef>
              <a:spcAft>
                <a:spcPts val="600"/>
              </a:spcAft>
              <a:buFont typeface="Wingdings" panose="05000000000000000000" pitchFamily="2" charset="2"/>
              <a:buChar char="§"/>
            </a:pPr>
            <a:r>
              <a:rPr lang="en-US" sz="2000" dirty="0">
                <a:solidFill>
                  <a:srgbClr val="0F3E4D"/>
                </a:solidFill>
                <a:latin typeface="Arial" panose="020B0604020202020204" pitchFamily="34" charset="0"/>
                <a:cs typeface="Arial" panose="020B0604020202020204" pitchFamily="34" charset="0"/>
              </a:rPr>
              <a:t>TVC records documenting characteristics of pipeline critical to pressure control; requirement to update on opportunistic basis</a:t>
            </a:r>
          </a:p>
          <a:p>
            <a:pPr marL="862013" lvl="4"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Gas System monitoring by qualified personnel</a:t>
            </a:r>
          </a:p>
          <a:p>
            <a:pPr marL="862013" lvl="4" indent="-342900">
              <a:buFont typeface="Wingdings" panose="05000000000000000000" pitchFamily="2" charset="2"/>
              <a:buChar char="§"/>
            </a:pPr>
            <a:r>
              <a:rPr lang="en-US" sz="2000" dirty="0">
                <a:solidFill>
                  <a:srgbClr val="0F3E4D"/>
                </a:solidFill>
                <a:latin typeface="Arial" panose="020B0604020202020204" pitchFamily="34" charset="0"/>
                <a:cs typeface="Arial" panose="020B0604020202020204" pitchFamily="34" charset="0"/>
              </a:rPr>
              <a:t>Design new regulator stations on low-pressure distribution systems to ensure redundant technologies to avoid or mitigate overpressurization</a:t>
            </a:r>
          </a:p>
          <a:p>
            <a:pPr marL="862013" lvl="4"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Construction inspections performed by personnel other than personnel that engaged in the construction</a:t>
            </a:r>
          </a:p>
          <a:p>
            <a:pPr marL="862013" lvl="4" indent="-342900">
              <a:buFont typeface="Wingdings" panose="05000000000000000000" pitchFamily="2" charset="2"/>
              <a:buChar char="§"/>
            </a:pPr>
            <a:r>
              <a:rPr lang="en-US" sz="2000" dirty="0">
                <a:solidFill>
                  <a:srgbClr val="0F3E4D"/>
                </a:solidFill>
                <a:latin typeface="Arial" panose="020B0604020202020204" pitchFamily="34" charset="0"/>
                <a:cs typeface="Arial" panose="020B0604020202020204" pitchFamily="34" charset="0"/>
              </a:rPr>
              <a:t>Retain records of tests performed on pipelines operating below 100 psig, service lines and plastic pipelines.</a:t>
            </a:r>
          </a:p>
          <a:p>
            <a:pPr marL="1319213" lvl="5" indent="-34290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4046151" y="6433157"/>
            <a:ext cx="4733955" cy="276999"/>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p:txBody>
      </p:sp>
    </p:spTree>
    <p:extLst>
      <p:ext uri="{BB962C8B-B14F-4D97-AF65-F5344CB8AC3E}">
        <p14:creationId xmlns:p14="http://schemas.microsoft.com/office/powerpoint/2010/main" val="3634047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a:xfrm>
            <a:off x="145473" y="129993"/>
            <a:ext cx="8369877" cy="1325563"/>
          </a:xfrm>
        </p:spPr>
        <p:txBody>
          <a:bodyPr>
            <a:normAutofit/>
          </a:bodyPr>
          <a:lstStyle/>
          <a:p>
            <a:r>
              <a:rPr lang="en-US" sz="2800" dirty="0"/>
              <a:t>Regulatory Initiatives</a:t>
            </a:r>
            <a:br>
              <a:rPr lang="en-US" sz="2800" dirty="0"/>
            </a:br>
            <a:r>
              <a:rPr lang="en-US" sz="2800" dirty="0"/>
              <a:t>Safety of Gas Distribution Pipelines</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249382" y="1455557"/>
            <a:ext cx="8666017" cy="4483892"/>
          </a:xfrm>
        </p:spPr>
        <p:txBody>
          <a:bodyPr/>
          <a:lstStyle/>
          <a:p>
            <a:pPr marL="862013" lvl="4" indent="-342900">
              <a:buFont typeface="Wingdings" panose="05000000000000000000" pitchFamily="2" charset="2"/>
              <a:buChar char="§"/>
            </a:pPr>
            <a:r>
              <a:rPr lang="en-US" sz="2000" dirty="0">
                <a:solidFill>
                  <a:srgbClr val="0F3E4D"/>
                </a:solidFill>
                <a:latin typeface="Arial" panose="020B0604020202020204" pitchFamily="34" charset="0"/>
                <a:cs typeface="Arial" panose="020B0604020202020204" pitchFamily="34" charset="0"/>
              </a:rPr>
              <a:t>Retain records of tests performed on pipelines operating below 100 psig, service lines and plastic pipelines.</a:t>
            </a:r>
          </a:p>
          <a:p>
            <a:pPr marL="862013" lvl="4"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Expanded annual report to include number and miles of low-pressure service lines, including overpressure protection methods.</a:t>
            </a:r>
            <a:endParaRPr lang="en-US" sz="2000" dirty="0">
              <a:solidFill>
                <a:srgbClr val="0F3E4D"/>
              </a:solidFill>
              <a:latin typeface="Arial" panose="020B0604020202020204" pitchFamily="34" charset="0"/>
              <a:cs typeface="Arial" panose="020B0604020202020204" pitchFamily="34" charset="0"/>
            </a:endParaRPr>
          </a:p>
          <a:p>
            <a:pPr marL="1319213" lvl="5" indent="-34290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4064813" y="6285814"/>
            <a:ext cx="4715294" cy="461665"/>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a:p>
            <a:pPr algn="ctr"/>
            <a:endParaRPr lang="en-US" sz="1200" b="1" dirty="0">
              <a:solidFill>
                <a:prstClr val="black"/>
              </a:solidFill>
              <a:latin typeface="Helvetica" pitchFamily="34" charset="0"/>
              <a:cs typeface="Helvetica" pitchFamily="34" charset="0"/>
            </a:endParaRPr>
          </a:p>
        </p:txBody>
      </p:sp>
    </p:spTree>
    <p:extLst>
      <p:ext uri="{BB962C8B-B14F-4D97-AF65-F5344CB8AC3E}">
        <p14:creationId xmlns:p14="http://schemas.microsoft.com/office/powerpoint/2010/main" val="802962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a:xfrm>
            <a:off x="145473" y="129993"/>
            <a:ext cx="8369877" cy="1325563"/>
          </a:xfrm>
        </p:spPr>
        <p:txBody>
          <a:bodyPr>
            <a:normAutofit/>
          </a:bodyPr>
          <a:lstStyle/>
          <a:p>
            <a:r>
              <a:rPr lang="en-US" sz="2800" dirty="0"/>
              <a:t>Regulatory Initiatives</a:t>
            </a:r>
            <a:br>
              <a:rPr lang="en-US" sz="2800" dirty="0"/>
            </a:br>
            <a:r>
              <a:rPr lang="en-US" sz="2800" dirty="0"/>
              <a:t>Class Location</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249382" y="1548246"/>
            <a:ext cx="8666017" cy="4483892"/>
          </a:xfrm>
        </p:spPr>
        <p:txBody>
          <a:bodyPr/>
          <a:lstStyle/>
          <a:p>
            <a:pPr marL="404813" lvl="2" indent="-342900">
              <a:spcAft>
                <a:spcPts val="0"/>
              </a:spcAft>
              <a:buFont typeface="Wingdings" panose="05000000000000000000" pitchFamily="2" charset="2"/>
              <a:buChar char="q"/>
            </a:pPr>
            <a:r>
              <a:rPr lang="en-US" sz="2400" b="1" dirty="0"/>
              <a:t>Class Location Notice of Proposed Rulemaking</a:t>
            </a:r>
          </a:p>
          <a:p>
            <a:pPr marL="862013" lvl="3" indent="-342900">
              <a:spcAft>
                <a:spcPts val="0"/>
              </a:spcAft>
              <a:buFont typeface="Wingdings" panose="05000000000000000000" pitchFamily="2" charset="2"/>
              <a:buChar char="§"/>
            </a:pPr>
            <a:r>
              <a:rPr lang="en-US" sz="2200" dirty="0"/>
              <a:t>Status:</a:t>
            </a:r>
          </a:p>
          <a:p>
            <a:pPr marL="1319213" lvl="4" indent="-342900">
              <a:spcAft>
                <a:spcPts val="0"/>
              </a:spcAft>
              <a:buFont typeface="Wingdings" panose="05000000000000000000" pitchFamily="2" charset="2"/>
              <a:buChar char="§"/>
            </a:pPr>
            <a:r>
              <a:rPr lang="en-US" sz="2000" dirty="0"/>
              <a:t>Proposed: 2020</a:t>
            </a:r>
          </a:p>
          <a:p>
            <a:pPr marL="1319213" lvl="4" indent="-342900">
              <a:spcAft>
                <a:spcPts val="0"/>
              </a:spcAft>
              <a:buFont typeface="Wingdings" panose="05000000000000000000" pitchFamily="2" charset="2"/>
              <a:buChar char="§"/>
            </a:pPr>
            <a:r>
              <a:rPr lang="en-US" sz="2000" dirty="0"/>
              <a:t>GPAC Meetings:  March 25-29, 2024</a:t>
            </a:r>
          </a:p>
          <a:p>
            <a:pPr marL="1319213" lvl="4" indent="-342900">
              <a:spcAft>
                <a:spcPts val="1200"/>
              </a:spcAft>
              <a:buFont typeface="Wingdings" panose="05000000000000000000" pitchFamily="2" charset="2"/>
              <a:buChar char="§"/>
            </a:pPr>
            <a:r>
              <a:rPr lang="en-US" sz="2000" dirty="0"/>
              <a:t>Post-GPAC Comments due: August 29, 2024</a:t>
            </a:r>
          </a:p>
          <a:p>
            <a:pPr marL="862013" lvl="3" indent="-342900">
              <a:spcAft>
                <a:spcPts val="1200"/>
              </a:spcAft>
              <a:buFont typeface="Wingdings" panose="05000000000000000000" pitchFamily="2" charset="2"/>
              <a:buChar char="§"/>
            </a:pPr>
            <a:r>
              <a:rPr lang="en-US" sz="2200" dirty="0"/>
              <a:t>When pipeline segment changes from Class 1 to Class 3, would permit operator to apply integrity management principles in lieu of replacement, reducing pressure, or pressure tests</a:t>
            </a:r>
          </a:p>
          <a:p>
            <a:pPr marL="862013" lvl="3" indent="-342900">
              <a:spcAft>
                <a:spcPts val="1200"/>
              </a:spcAft>
              <a:buFont typeface="Wingdings" panose="05000000000000000000" pitchFamily="2" charset="2"/>
              <a:buChar char="§"/>
            </a:pPr>
            <a:r>
              <a:rPr lang="en-US" sz="2200" dirty="0"/>
              <a:t>GPAC discussions focused on expanding applicability and retroactive application</a:t>
            </a:r>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4120796" y="6266342"/>
            <a:ext cx="4649979" cy="461665"/>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a:p>
            <a:pPr algn="ctr"/>
            <a:endParaRPr lang="en-US" sz="1200" b="1" dirty="0">
              <a:solidFill>
                <a:prstClr val="black"/>
              </a:solidFill>
              <a:latin typeface="Helvetica" pitchFamily="34" charset="0"/>
              <a:cs typeface="Helvetica" pitchFamily="34" charset="0"/>
            </a:endParaRPr>
          </a:p>
        </p:txBody>
      </p:sp>
    </p:spTree>
    <p:extLst>
      <p:ext uri="{BB962C8B-B14F-4D97-AF65-F5344CB8AC3E}">
        <p14:creationId xmlns:p14="http://schemas.microsoft.com/office/powerpoint/2010/main" val="473585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a:xfrm>
            <a:off x="145473" y="129993"/>
            <a:ext cx="8369877" cy="1325563"/>
          </a:xfrm>
        </p:spPr>
        <p:txBody>
          <a:bodyPr>
            <a:normAutofit/>
          </a:bodyPr>
          <a:lstStyle/>
          <a:p>
            <a:r>
              <a:rPr lang="en-US" sz="2800" dirty="0"/>
              <a:t>Regulatory Initiatives</a:t>
            </a:r>
            <a:br>
              <a:rPr lang="en-US" sz="2800" dirty="0"/>
            </a:br>
            <a:r>
              <a:rPr lang="en-US" sz="2800" dirty="0"/>
              <a:t>Class Location</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249382" y="1548246"/>
            <a:ext cx="8666017" cy="4483892"/>
          </a:xfrm>
        </p:spPr>
        <p:txBody>
          <a:bodyPr/>
          <a:lstStyle/>
          <a:p>
            <a:pPr marL="404813" lvl="2" indent="-342900">
              <a:buFont typeface="Wingdings" panose="05000000000000000000" pitchFamily="2" charset="2"/>
              <a:buChar char="q"/>
            </a:pPr>
            <a:r>
              <a:rPr lang="en-US" sz="2200" b="1" dirty="0"/>
              <a:t>Information Collection Request re Reporting Pipelines Transporting Hydrogen/Gas Blends</a:t>
            </a:r>
          </a:p>
          <a:p>
            <a:pPr marL="862013" lvl="3" indent="-342900">
              <a:buFont typeface="Wingdings" panose="05000000000000000000" pitchFamily="2" charset="2"/>
              <a:buChar char="§"/>
            </a:pPr>
            <a:r>
              <a:rPr lang="en-US" sz="2000" dirty="0"/>
              <a:t>Status: comments filed June 24, 2024</a:t>
            </a:r>
          </a:p>
          <a:p>
            <a:pPr marL="862013" lvl="3" indent="-342900">
              <a:buFont typeface="Wingdings" panose="05000000000000000000" pitchFamily="2" charset="2"/>
              <a:buChar char="§"/>
            </a:pPr>
            <a:r>
              <a:rPr lang="en-US" sz="2000" dirty="0"/>
              <a:t>Would require operators to report the number of miles of gas transmission pipelines located between rupture mitigation valves or alternative equivalent technologies, categorized by pipeline outside diameter and location relative to HCAs and class locations.  </a:t>
            </a:r>
          </a:p>
          <a:p>
            <a:pPr marL="862013" lvl="3" indent="-342900">
              <a:buFont typeface="Wingdings" panose="05000000000000000000" pitchFamily="2" charset="2"/>
              <a:buChar char="§"/>
            </a:pPr>
            <a:r>
              <a:rPr lang="en-US" sz="2000" dirty="0"/>
              <a:t>Would modify multiple report forms for gas distribution and transmission pipelines to allow operators transporting blended hydrogen/natural gas blends to select one of three new commodity values corresponding to various percentages of hydrogen gas by volume.  </a:t>
            </a:r>
          </a:p>
          <a:p>
            <a:pPr marL="1319213" lvl="4" indent="-342900">
              <a:spcAft>
                <a:spcPts val="0"/>
              </a:spcAft>
              <a:buFont typeface="Wingdings" panose="05000000000000000000" pitchFamily="2" charset="2"/>
              <a:buChar char="§"/>
            </a:pPr>
            <a:r>
              <a:rPr lang="en-US" sz="2000" dirty="0"/>
              <a:t>s</a:t>
            </a:r>
          </a:p>
          <a:p>
            <a:pPr marL="862013" lvl="3" indent="-342900">
              <a:spcAft>
                <a:spcPts val="0"/>
              </a:spcAft>
              <a:buFont typeface="Wingdings" panose="05000000000000000000" pitchFamily="2" charset="2"/>
              <a:buChar char="§"/>
            </a:pPr>
            <a:endParaRPr lang="en-US" sz="2000" dirty="0"/>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3790951" y="6364288"/>
            <a:ext cx="4802544" cy="276999"/>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p:txBody>
      </p:sp>
    </p:spTree>
    <p:extLst>
      <p:ext uri="{BB962C8B-B14F-4D97-AF65-F5344CB8AC3E}">
        <p14:creationId xmlns:p14="http://schemas.microsoft.com/office/powerpoint/2010/main" val="1281537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096491" y="6364469"/>
            <a:ext cx="5507576" cy="365125"/>
          </a:xfrm>
        </p:spPr>
        <p:txBody>
          <a:bodyPr/>
          <a:lstStyle/>
          <a:p>
            <a:r>
              <a:rPr lang="en-US" sz="1600" b="1" dirty="0">
                <a:solidFill>
                  <a:prstClr val="black"/>
                </a:solidFill>
                <a:latin typeface="Helvetica" pitchFamily="34" charset="0"/>
                <a:cs typeface="Helvetica" pitchFamily="34" charset="0"/>
              </a:rPr>
              <a:t>March 21, 2025</a:t>
            </a:r>
          </a:p>
          <a:p>
            <a:endParaRPr lang="en-US" dirty="0"/>
          </a:p>
        </p:txBody>
      </p:sp>
      <p:sp>
        <p:nvSpPr>
          <p:cNvPr id="5" name="Title 1"/>
          <p:cNvSpPr>
            <a:spLocks noGrp="1"/>
          </p:cNvSpPr>
          <p:nvPr>
            <p:ph type="ctrTitle"/>
          </p:nvPr>
        </p:nvSpPr>
        <p:spPr>
          <a:xfrm>
            <a:off x="2266950" y="3276600"/>
            <a:ext cx="4238625" cy="2017057"/>
          </a:xfrm>
        </p:spPr>
        <p:txBody>
          <a:bodyPr>
            <a:normAutofit/>
          </a:bodyPr>
          <a:lstStyle/>
          <a:p>
            <a:pPr>
              <a:lnSpc>
                <a:spcPct val="100000"/>
              </a:lnSpc>
              <a:spcBef>
                <a:spcPts val="0"/>
              </a:spcBef>
            </a:pPr>
            <a:r>
              <a:rPr lang="en-US" sz="2700" dirty="0">
                <a:solidFill>
                  <a:srgbClr val="85A857"/>
                </a:solidFill>
                <a:effectLst>
                  <a:outerShdw blurRad="38100" dist="38100" dir="2700000" algn="tl">
                    <a:srgbClr val="000000">
                      <a:alpha val="43137"/>
                    </a:srgbClr>
                  </a:outerShdw>
                </a:effectLst>
                <a:latin typeface="Helvetica" pitchFamily="34" charset="0"/>
                <a:cs typeface="Helvetica" pitchFamily="34" charset="0"/>
              </a:rPr>
              <a:t>Joseph Hainline</a:t>
            </a:r>
            <a:br>
              <a:rPr lang="en-US" sz="2400" dirty="0">
                <a:solidFill>
                  <a:srgbClr val="85A857"/>
                </a:solidFill>
                <a:effectLst>
                  <a:outerShdw blurRad="38100" dist="38100" dir="2700000" algn="tl">
                    <a:srgbClr val="000000">
                      <a:alpha val="43137"/>
                    </a:srgbClr>
                  </a:outerShdw>
                </a:effectLst>
                <a:latin typeface="Helvetica" pitchFamily="34" charset="0"/>
                <a:cs typeface="Helvetica" pitchFamily="34" charset="0"/>
              </a:rPr>
            </a:br>
            <a:r>
              <a:rPr lang="en-US" sz="2400" b="0" dirty="0">
                <a:solidFill>
                  <a:schemeClr val="bg2"/>
                </a:solidFill>
                <a:effectLst>
                  <a:outerShdw blurRad="38100" dist="38100" dir="2700000" algn="tl">
                    <a:srgbClr val="000000">
                      <a:alpha val="43137"/>
                    </a:srgbClr>
                  </a:outerShdw>
                </a:effectLst>
                <a:latin typeface="Helvetica" pitchFamily="34" charset="0"/>
                <a:cs typeface="Helvetica" pitchFamily="34" charset="0"/>
              </a:rPr>
              <a:t>   </a:t>
            </a:r>
            <a:r>
              <a:rPr lang="en-US" sz="2700" b="0" dirty="0">
                <a:solidFill>
                  <a:schemeClr val="bg2"/>
                </a:solidFill>
                <a:effectLst>
                  <a:outerShdw blurRad="38100" dist="38100" dir="2700000" algn="tl">
                    <a:srgbClr val="000000">
                      <a:alpha val="43137"/>
                    </a:srgbClr>
                  </a:outerShdw>
                </a:effectLst>
                <a:latin typeface="Helvetica" pitchFamily="34" charset="0"/>
                <a:cs typeface="Helvetica" pitchFamily="34" charset="0"/>
              </a:rPr>
              <a:t>202-460-4719</a:t>
            </a:r>
            <a:br>
              <a:rPr lang="en-US" sz="2700" b="0" dirty="0">
                <a:solidFill>
                  <a:schemeClr val="bg2"/>
                </a:solidFill>
                <a:effectLst>
                  <a:outerShdw blurRad="38100" dist="38100" dir="2700000" algn="tl">
                    <a:srgbClr val="000000">
                      <a:alpha val="43137"/>
                    </a:srgbClr>
                  </a:outerShdw>
                </a:effectLst>
                <a:latin typeface="Helvetica" pitchFamily="34" charset="0"/>
                <a:cs typeface="Helvetica" pitchFamily="34" charset="0"/>
              </a:rPr>
            </a:br>
            <a:r>
              <a:rPr lang="en-US" sz="2700" b="0" dirty="0">
                <a:solidFill>
                  <a:schemeClr val="bg2"/>
                </a:solidFill>
                <a:effectLst>
                  <a:outerShdw blurRad="38100" dist="38100" dir="2700000" algn="tl">
                    <a:srgbClr val="000000">
                      <a:alpha val="43137"/>
                    </a:srgbClr>
                  </a:outerShdw>
                </a:effectLst>
                <a:latin typeface="Helvetica" pitchFamily="34" charset="0"/>
                <a:cs typeface="Helvetica" pitchFamily="34" charset="0"/>
              </a:rPr>
              <a:t>   jhainline@vnf.com</a:t>
            </a:r>
            <a:endParaRPr lang="en-US" sz="2700" dirty="0">
              <a:effectLst>
                <a:outerShdw blurRad="38100" dist="38100" dir="2700000" algn="tl">
                  <a:srgbClr val="000000">
                    <a:alpha val="43137"/>
                  </a:srgbClr>
                </a:outerShdw>
              </a:effectLst>
              <a:latin typeface="Helvetica" pitchFamily="34" charset="0"/>
              <a:cs typeface="Helvetica" pitchFamily="34" charset="0"/>
            </a:endParaRPr>
          </a:p>
        </p:txBody>
      </p:sp>
      <p:sp>
        <p:nvSpPr>
          <p:cNvPr id="7" name="Subtitle 2"/>
          <p:cNvSpPr txBox="1">
            <a:spLocks/>
          </p:cNvSpPr>
          <p:nvPr/>
        </p:nvSpPr>
        <p:spPr>
          <a:xfrm>
            <a:off x="3254702" y="1004041"/>
            <a:ext cx="2033870" cy="88346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84A856"/>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0F3E4D"/>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0F3E4D"/>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0F3E4D"/>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0F3E4D"/>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80000"/>
              </a:lnSpc>
              <a:spcBef>
                <a:spcPct val="30000"/>
              </a:spcBef>
            </a:pPr>
            <a:endParaRPr lang="en-US" sz="1500" b="0" dirty="0">
              <a:solidFill>
                <a:schemeClr val="bg2"/>
              </a:solidFill>
              <a:effectLst>
                <a:outerShdw blurRad="38100" dist="38100" dir="2700000" algn="tl">
                  <a:srgbClr val="000000">
                    <a:alpha val="43137"/>
                  </a:srgbClr>
                </a:outerShdw>
              </a:effectLst>
              <a:latin typeface="Helvetica" pitchFamily="34" charset="0"/>
              <a:cs typeface="Helvetica" pitchFamily="34" charset="0"/>
            </a:endParaRPr>
          </a:p>
        </p:txBody>
      </p:sp>
      <p:sp>
        <p:nvSpPr>
          <p:cNvPr id="8" name="Subtitle 2"/>
          <p:cNvSpPr txBox="1">
            <a:spLocks/>
          </p:cNvSpPr>
          <p:nvPr/>
        </p:nvSpPr>
        <p:spPr>
          <a:xfrm>
            <a:off x="3391606" y="3060042"/>
            <a:ext cx="2033870" cy="88346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84A856"/>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0F3E4D"/>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0F3E4D"/>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0F3E4D"/>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0F3E4D"/>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80000"/>
              </a:lnSpc>
              <a:spcBef>
                <a:spcPct val="30000"/>
              </a:spcBef>
            </a:pPr>
            <a:endParaRPr lang="en-US" sz="1500" b="0" dirty="0">
              <a:solidFill>
                <a:schemeClr val="bg2"/>
              </a:solidFill>
              <a:effectLst>
                <a:outerShdw blurRad="38100" dist="38100" dir="2700000" algn="tl">
                  <a:srgbClr val="000000">
                    <a:alpha val="43137"/>
                  </a:srgbClr>
                </a:outerShdw>
              </a:effectLst>
              <a:latin typeface="Helvetica" pitchFamily="34" charset="0"/>
              <a:cs typeface="Helvetica" pitchFamily="34" charset="0"/>
            </a:endParaRPr>
          </a:p>
        </p:txBody>
      </p:sp>
      <p:sp>
        <p:nvSpPr>
          <p:cNvPr id="9" name="Subtitle 2"/>
          <p:cNvSpPr txBox="1">
            <a:spLocks/>
          </p:cNvSpPr>
          <p:nvPr/>
        </p:nvSpPr>
        <p:spPr>
          <a:xfrm>
            <a:off x="524691" y="3943510"/>
            <a:ext cx="2033870" cy="88346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84A856"/>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0F3E4D"/>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0F3E4D"/>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0F3E4D"/>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0F3E4D"/>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80000"/>
              </a:lnSpc>
              <a:spcBef>
                <a:spcPct val="30000"/>
              </a:spcBef>
            </a:pPr>
            <a:endParaRPr lang="en-US" sz="1500" b="0" dirty="0">
              <a:solidFill>
                <a:schemeClr val="bg2"/>
              </a:solidFill>
              <a:effectLst>
                <a:outerShdw blurRad="38100" dist="38100" dir="2700000" algn="tl">
                  <a:srgbClr val="000000">
                    <a:alpha val="43137"/>
                  </a:srgbClr>
                </a:outerShdw>
              </a:effectLst>
              <a:latin typeface="Helvetica" pitchFamily="34" charset="0"/>
              <a:cs typeface="Helvetica" pitchFamily="34" charset="0"/>
            </a:endParaRPr>
          </a:p>
        </p:txBody>
      </p:sp>
      <p:sp>
        <p:nvSpPr>
          <p:cNvPr id="11" name="Subtitle 2"/>
          <p:cNvSpPr txBox="1">
            <a:spLocks/>
          </p:cNvSpPr>
          <p:nvPr/>
        </p:nvSpPr>
        <p:spPr>
          <a:xfrm>
            <a:off x="4387225" y="3817102"/>
            <a:ext cx="2033870" cy="88346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84A856"/>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0F3E4D"/>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0F3E4D"/>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0F3E4D"/>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0F3E4D"/>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80000"/>
              </a:lnSpc>
              <a:spcBef>
                <a:spcPct val="30000"/>
              </a:spcBef>
            </a:pPr>
            <a:endParaRPr lang="en-US" sz="1500" b="0" dirty="0">
              <a:solidFill>
                <a:schemeClr val="bg2"/>
              </a:solidFill>
              <a:effectLst>
                <a:outerShdw blurRad="38100" dist="38100" dir="2700000" algn="tl">
                  <a:srgbClr val="000000">
                    <a:alpha val="43137"/>
                  </a:srgbClr>
                </a:outerShdw>
              </a:effectLst>
              <a:latin typeface="Helvetica" pitchFamily="34" charset="0"/>
              <a:cs typeface="Helvetica" pitchFamily="34" charset="0"/>
            </a:endParaRPr>
          </a:p>
        </p:txBody>
      </p:sp>
      <p:cxnSp>
        <p:nvCxnSpPr>
          <p:cNvPr id="12" name="Straight Connector 11"/>
          <p:cNvCxnSpPr/>
          <p:nvPr/>
        </p:nvCxnSpPr>
        <p:spPr>
          <a:xfrm>
            <a:off x="725365" y="2661136"/>
            <a:ext cx="7693269"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EA1D9AD-159D-447D-9175-5A013707F095}"/>
              </a:ext>
            </a:extLst>
          </p:cNvPr>
          <p:cNvSpPr txBox="1"/>
          <p:nvPr/>
        </p:nvSpPr>
        <p:spPr>
          <a:xfrm>
            <a:off x="3254702" y="1564343"/>
            <a:ext cx="2265047" cy="646331"/>
          </a:xfrm>
          <a:prstGeom prst="rect">
            <a:avLst/>
          </a:prstGeom>
          <a:noFill/>
        </p:spPr>
        <p:txBody>
          <a:bodyPr wrap="square" rtlCol="0">
            <a:spAutoFit/>
          </a:bodyPr>
          <a:lstStyle/>
          <a:p>
            <a:r>
              <a:rPr lang="en-US" sz="3600" dirty="0">
                <a:solidFill>
                  <a:schemeClr val="bg1"/>
                </a:solidFill>
              </a:rPr>
              <a:t>Thank you!</a:t>
            </a:r>
          </a:p>
        </p:txBody>
      </p:sp>
      <p:sp>
        <p:nvSpPr>
          <p:cNvPr id="14" name="Subtitle 2">
            <a:extLst>
              <a:ext uri="{FF2B5EF4-FFF2-40B4-BE49-F238E27FC236}">
                <a16:creationId xmlns:a16="http://schemas.microsoft.com/office/drawing/2014/main" id="{9AD180B0-5C68-4A77-A575-AF9B3EE70FF7}"/>
              </a:ext>
            </a:extLst>
          </p:cNvPr>
          <p:cNvSpPr txBox="1">
            <a:spLocks/>
          </p:cNvSpPr>
          <p:nvPr/>
        </p:nvSpPr>
        <p:spPr>
          <a:xfrm>
            <a:off x="1541626" y="3434764"/>
            <a:ext cx="2866915" cy="11523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84A856"/>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0F3E4D"/>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0F3E4D"/>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0F3E4D"/>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0F3E4D"/>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80000"/>
              </a:lnSpc>
              <a:spcBef>
                <a:spcPct val="30000"/>
              </a:spcBef>
            </a:pPr>
            <a:endParaRPr lang="en-US" b="0" dirty="0">
              <a:solidFill>
                <a:schemeClr val="bg2"/>
              </a:solidFill>
              <a:effectLst>
                <a:outerShdw blurRad="38100" dist="38100" dir="2700000" algn="tl">
                  <a:srgbClr val="000000">
                    <a:alpha val="43137"/>
                  </a:srgbClr>
                </a:outerShdw>
              </a:effectLst>
              <a:latin typeface="Helvetica" pitchFamily="34" charset="0"/>
              <a:cs typeface="Helvetica" pitchFamily="34" charset="0"/>
            </a:endParaRPr>
          </a:p>
        </p:txBody>
      </p:sp>
    </p:spTree>
    <p:extLst>
      <p:ext uri="{BB962C8B-B14F-4D97-AF65-F5344CB8AC3E}">
        <p14:creationId xmlns:p14="http://schemas.microsoft.com/office/powerpoint/2010/main" val="1978781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p:txBody>
          <a:bodyPr>
            <a:normAutofit/>
          </a:bodyPr>
          <a:lstStyle/>
          <a:p>
            <a:r>
              <a:rPr lang="en-US" sz="3000" dirty="0"/>
              <a:t>Overview</a:t>
            </a:r>
          </a:p>
        </p:txBody>
      </p:sp>
      <p:sp>
        <p:nvSpPr>
          <p:cNvPr id="5" name="Date Placeholder 3">
            <a:extLst>
              <a:ext uri="{FF2B5EF4-FFF2-40B4-BE49-F238E27FC236}">
                <a16:creationId xmlns:a16="http://schemas.microsoft.com/office/drawing/2014/main" id="{35846883-3D58-FA8E-2DB9-CD9D20732344}"/>
              </a:ext>
            </a:extLst>
          </p:cNvPr>
          <p:cNvSpPr txBox="1">
            <a:spLocks/>
          </p:cNvSpPr>
          <p:nvPr/>
        </p:nvSpPr>
        <p:spPr>
          <a:xfrm>
            <a:off x="3626427" y="6364469"/>
            <a:ext cx="1309255" cy="365125"/>
          </a:xfrm>
          <a:prstGeom prst="rect">
            <a:avLst/>
          </a:prstGeom>
        </p:spPr>
        <p:txBody>
          <a:bodyPr/>
          <a:lstStyle>
            <a:defPPr>
              <a:defRPr lang="en-US"/>
            </a:defPPr>
            <a:lvl1pPr marL="0" algn="r" defTabSz="914400" rtl="0" eaLnBrk="1" latinLnBrk="0" hangingPunct="1">
              <a:defRPr sz="1500" kern="1200">
                <a:solidFill>
                  <a:schemeClr val="bg2">
                    <a:lumMod val="75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200" b="1" dirty="0">
              <a:solidFill>
                <a:srgbClr val="0F3E4D"/>
              </a:solidFill>
            </a:endParaRPr>
          </a:p>
        </p:txBody>
      </p:sp>
      <p:sp>
        <p:nvSpPr>
          <p:cNvPr id="6" name="Date Placeholder 5">
            <a:extLst>
              <a:ext uri="{FF2B5EF4-FFF2-40B4-BE49-F238E27FC236}">
                <a16:creationId xmlns:a16="http://schemas.microsoft.com/office/drawing/2014/main" id="{4BF77953-A311-ABE9-F12A-39EE78CDBBF1}"/>
              </a:ext>
            </a:extLst>
          </p:cNvPr>
          <p:cNvSpPr txBox="1">
            <a:spLocks noGrp="1"/>
          </p:cNvSpPr>
          <p:nvPr>
            <p:ph type="dt" sz="half" idx="2"/>
          </p:nvPr>
        </p:nvSpPr>
        <p:spPr>
          <a:xfrm>
            <a:off x="3838575" y="6431604"/>
            <a:ext cx="4676775" cy="461665"/>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a:p>
            <a:pPr algn="ctr"/>
            <a:endParaRPr lang="en-US" sz="1200" b="1" dirty="0">
              <a:solidFill>
                <a:srgbClr val="0F3E4D"/>
              </a:solidFill>
            </a:endParaRPr>
          </a:p>
        </p:txBody>
      </p:sp>
      <p:sp>
        <p:nvSpPr>
          <p:cNvPr id="7" name="Content Placeholder 6">
            <a:extLst>
              <a:ext uri="{FF2B5EF4-FFF2-40B4-BE49-F238E27FC236}">
                <a16:creationId xmlns:a16="http://schemas.microsoft.com/office/drawing/2014/main" id="{742E9C2A-0484-6384-3456-D03221F8D161}"/>
              </a:ext>
            </a:extLst>
          </p:cNvPr>
          <p:cNvSpPr>
            <a:spLocks noGrp="1"/>
          </p:cNvSpPr>
          <p:nvPr>
            <p:ph idx="1"/>
          </p:nvPr>
        </p:nvSpPr>
        <p:spPr/>
        <p:txBody>
          <a:bodyPr/>
          <a:lstStyle/>
          <a:p>
            <a:pPr>
              <a:spcBef>
                <a:spcPts val="600"/>
              </a:spcBef>
            </a:pPr>
            <a:r>
              <a:rPr lang="en-US" dirty="0"/>
              <a:t>Pipeline Safety Act &amp; PHMSA</a:t>
            </a:r>
          </a:p>
          <a:p>
            <a:pPr>
              <a:spcBef>
                <a:spcPts val="600"/>
              </a:spcBef>
            </a:pPr>
            <a:r>
              <a:rPr lang="en-US" dirty="0"/>
              <a:t>Pipeline Safety Reauthorization</a:t>
            </a:r>
          </a:p>
          <a:p>
            <a:pPr>
              <a:spcBef>
                <a:spcPts val="600"/>
              </a:spcBef>
            </a:pPr>
            <a:r>
              <a:rPr lang="en-US" dirty="0"/>
              <a:t>GAO Reports</a:t>
            </a:r>
          </a:p>
          <a:p>
            <a:pPr>
              <a:spcBef>
                <a:spcPts val="600"/>
              </a:spcBef>
            </a:pPr>
            <a:r>
              <a:rPr lang="en-US" dirty="0"/>
              <a:t>Regulatory Initiatives</a:t>
            </a:r>
          </a:p>
          <a:p>
            <a:pPr marL="0" indent="0">
              <a:spcBef>
                <a:spcPts val="600"/>
              </a:spcBef>
              <a:buNone/>
            </a:pPr>
            <a:endParaRPr lang="en-US" dirty="0"/>
          </a:p>
          <a:p>
            <a:pPr marL="0" indent="0">
              <a:spcBef>
                <a:spcPts val="600"/>
              </a:spcBef>
              <a:buNone/>
            </a:pPr>
            <a:endParaRPr lang="en-US" dirty="0"/>
          </a:p>
        </p:txBody>
      </p:sp>
    </p:spTree>
    <p:extLst>
      <p:ext uri="{BB962C8B-B14F-4D97-AF65-F5344CB8AC3E}">
        <p14:creationId xmlns:p14="http://schemas.microsoft.com/office/powerpoint/2010/main" val="56940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p:txBody>
          <a:bodyPr>
            <a:normAutofit/>
          </a:bodyPr>
          <a:lstStyle/>
          <a:p>
            <a:br>
              <a:rPr lang="en-US" sz="2800" dirty="0"/>
            </a:br>
            <a:r>
              <a:rPr lang="en-US" sz="2800" dirty="0"/>
              <a:t>The Pipeline Safety Act</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628649" y="1787888"/>
            <a:ext cx="8120495" cy="4244249"/>
          </a:xfrm>
        </p:spPr>
        <p:txBody>
          <a:bodyPr/>
          <a:lstStyle/>
          <a:p>
            <a:pPr>
              <a:lnSpc>
                <a:spcPct val="100000"/>
              </a:lnSpc>
              <a:spcBef>
                <a:spcPts val="0"/>
              </a:spcBef>
              <a:buFont typeface="Wingdings" panose="05000000000000000000" pitchFamily="2" charset="2"/>
              <a:buChar char="q"/>
            </a:pPr>
            <a:r>
              <a:rPr lang="en-US" sz="2200" dirty="0"/>
              <a:t>Protect against risks to life and property posed by pipeline transportation and facilities</a:t>
            </a:r>
          </a:p>
          <a:p>
            <a:pPr lvl="1">
              <a:lnSpc>
                <a:spcPct val="100000"/>
              </a:lnSpc>
              <a:spcBef>
                <a:spcPts val="0"/>
              </a:spcBef>
              <a:buFont typeface="Wingdings" panose="05000000000000000000" pitchFamily="2" charset="2"/>
              <a:buChar char="§"/>
            </a:pPr>
            <a:r>
              <a:rPr lang="en-US" sz="2000" dirty="0"/>
              <a:t>Uniform national pipeline safety standards</a:t>
            </a:r>
          </a:p>
          <a:p>
            <a:pPr lvl="1">
              <a:lnSpc>
                <a:spcPct val="100000"/>
              </a:lnSpc>
              <a:spcBef>
                <a:spcPts val="0"/>
              </a:spcBef>
              <a:spcAft>
                <a:spcPts val="1800"/>
              </a:spcAft>
              <a:buFont typeface="Wingdings" panose="05000000000000000000" pitchFamily="2" charset="2"/>
              <a:buChar char="§"/>
            </a:pPr>
            <a:r>
              <a:rPr lang="en-US" sz="2000" dirty="0"/>
              <a:t>Preempts state safety regulations</a:t>
            </a:r>
          </a:p>
          <a:p>
            <a:pPr>
              <a:lnSpc>
                <a:spcPct val="100000"/>
              </a:lnSpc>
              <a:spcBef>
                <a:spcPts val="0"/>
              </a:spcBef>
              <a:spcAft>
                <a:spcPts val="0"/>
              </a:spcAft>
              <a:buFont typeface="Wingdings" panose="05000000000000000000" pitchFamily="2" charset="2"/>
              <a:buChar char="q"/>
            </a:pPr>
            <a:r>
              <a:rPr lang="en-US" sz="2200" dirty="0"/>
              <a:t>Broad Jurisdiction</a:t>
            </a:r>
          </a:p>
          <a:p>
            <a:pPr lvl="1">
              <a:lnSpc>
                <a:spcPct val="100000"/>
              </a:lnSpc>
              <a:spcBef>
                <a:spcPts val="0"/>
              </a:spcBef>
              <a:spcAft>
                <a:spcPts val="300"/>
              </a:spcAft>
              <a:buFont typeface="Wingdings" panose="05000000000000000000" pitchFamily="2" charset="2"/>
              <a:buChar char="§"/>
            </a:pPr>
            <a:r>
              <a:rPr lang="en-US" sz="2000" dirty="0"/>
              <a:t>Pipeline facilities and transportation of gas and hazardous liquids</a:t>
            </a:r>
          </a:p>
          <a:p>
            <a:pPr lvl="1">
              <a:lnSpc>
                <a:spcPct val="100000"/>
              </a:lnSpc>
              <a:spcBef>
                <a:spcPts val="0"/>
              </a:spcBef>
              <a:spcAft>
                <a:spcPts val="300"/>
              </a:spcAft>
              <a:buFont typeface="Wingdings" panose="05000000000000000000" pitchFamily="2" charset="2"/>
              <a:buChar char="§"/>
            </a:pPr>
            <a:r>
              <a:rPr lang="en-US" sz="2000" dirty="0"/>
              <a:t>“In or affecting” interstate commerce</a:t>
            </a:r>
          </a:p>
          <a:p>
            <a:pPr lvl="1">
              <a:lnSpc>
                <a:spcPct val="100000"/>
              </a:lnSpc>
              <a:spcBef>
                <a:spcPts val="0"/>
              </a:spcBef>
              <a:spcAft>
                <a:spcPts val="1800"/>
              </a:spcAft>
              <a:buFont typeface="Wingdings" panose="05000000000000000000" pitchFamily="2" charset="2"/>
              <a:buChar char="§"/>
            </a:pPr>
            <a:r>
              <a:rPr lang="en-US" sz="2000" dirty="0"/>
              <a:t>Interstate and intrastate pipelines, gas distribution, some gas gathering, and storage</a:t>
            </a:r>
          </a:p>
          <a:p>
            <a:pPr lvl="1">
              <a:lnSpc>
                <a:spcPct val="100000"/>
              </a:lnSpc>
              <a:spcBef>
                <a:spcPts val="0"/>
              </a:spcBef>
              <a:spcAft>
                <a:spcPts val="1800"/>
              </a:spcAft>
              <a:buFont typeface="Wingdings" panose="05000000000000000000" pitchFamily="2" charset="2"/>
              <a:buChar char="§"/>
            </a:pPr>
            <a:endParaRPr lang="en-US" sz="2000" dirty="0"/>
          </a:p>
          <a:p>
            <a:pPr lvl="1">
              <a:lnSpc>
                <a:spcPct val="100000"/>
              </a:lnSpc>
              <a:spcBef>
                <a:spcPts val="0"/>
              </a:spcBef>
              <a:spcAft>
                <a:spcPts val="1800"/>
              </a:spcAft>
              <a:buFont typeface="Wingdings" panose="05000000000000000000" pitchFamily="2" charset="2"/>
              <a:buChar char="§"/>
            </a:pPr>
            <a:endParaRPr lang="en-US" sz="2000" dirty="0"/>
          </a:p>
        </p:txBody>
      </p:sp>
      <p:sp>
        <p:nvSpPr>
          <p:cNvPr id="4" name="Date Placeholder 3">
            <a:extLst>
              <a:ext uri="{FF2B5EF4-FFF2-40B4-BE49-F238E27FC236}">
                <a16:creationId xmlns:a16="http://schemas.microsoft.com/office/drawing/2014/main" id="{D0A0C010-A21A-82DD-7387-FF786692D163}"/>
              </a:ext>
            </a:extLst>
          </p:cNvPr>
          <p:cNvSpPr>
            <a:spLocks noGrp="1"/>
          </p:cNvSpPr>
          <p:nvPr>
            <p:ph type="dt" sz="half" idx="2"/>
          </p:nvPr>
        </p:nvSpPr>
        <p:spPr>
          <a:xfrm>
            <a:off x="3626427" y="6364469"/>
            <a:ext cx="5122718" cy="365125"/>
          </a:xfrm>
        </p:spPr>
        <p:txBody>
          <a:bodyPr/>
          <a:lstStyle/>
          <a:p>
            <a:pPr algn="ctr"/>
            <a:r>
              <a:rPr lang="en-US" sz="1200" b="1" dirty="0">
                <a:solidFill>
                  <a:srgbClr val="0F3E4D"/>
                </a:solidFill>
              </a:rPr>
              <a:t>Ohio Gas Association – Technical Seminar – March 21, 2025</a:t>
            </a:r>
          </a:p>
        </p:txBody>
      </p:sp>
    </p:spTree>
    <p:extLst>
      <p:ext uri="{BB962C8B-B14F-4D97-AF65-F5344CB8AC3E}">
        <p14:creationId xmlns:p14="http://schemas.microsoft.com/office/powerpoint/2010/main" val="2610126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p:txBody>
          <a:bodyPr>
            <a:normAutofit/>
          </a:bodyPr>
          <a:lstStyle/>
          <a:p>
            <a:br>
              <a:rPr lang="en-US" sz="2800" dirty="0"/>
            </a:br>
            <a:r>
              <a:rPr lang="en-US" sz="2800" dirty="0"/>
              <a:t>The Pipeline Safety Act</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628649" y="1559288"/>
            <a:ext cx="8120495" cy="4244249"/>
          </a:xfrm>
        </p:spPr>
        <p:txBody>
          <a:bodyPr/>
          <a:lstStyle/>
          <a:p>
            <a:pPr>
              <a:lnSpc>
                <a:spcPct val="100000"/>
              </a:lnSpc>
              <a:spcBef>
                <a:spcPts val="0"/>
              </a:spcBef>
              <a:spcAft>
                <a:spcPts val="0"/>
              </a:spcAft>
              <a:buFont typeface="Wingdings" panose="05000000000000000000" pitchFamily="2" charset="2"/>
              <a:buChar char="q"/>
            </a:pPr>
            <a:r>
              <a:rPr lang="en-US" sz="2200" dirty="0"/>
              <a:t>PHMSA </a:t>
            </a:r>
          </a:p>
          <a:p>
            <a:pPr lvl="1">
              <a:lnSpc>
                <a:spcPct val="100000"/>
              </a:lnSpc>
              <a:spcBef>
                <a:spcPts val="0"/>
              </a:spcBef>
              <a:spcAft>
                <a:spcPts val="300"/>
              </a:spcAft>
              <a:buFont typeface="Wingdings" panose="05000000000000000000" pitchFamily="2" charset="2"/>
              <a:buChar char="§"/>
            </a:pPr>
            <a:r>
              <a:rPr lang="en-US" sz="2000" dirty="0"/>
              <a:t>Modal agency within US Department of Transportation</a:t>
            </a:r>
          </a:p>
          <a:p>
            <a:pPr lvl="1">
              <a:lnSpc>
                <a:spcPct val="100000"/>
              </a:lnSpc>
              <a:spcBef>
                <a:spcPts val="0"/>
              </a:spcBef>
              <a:spcAft>
                <a:spcPts val="300"/>
              </a:spcAft>
              <a:buFont typeface="Wingdings" panose="05000000000000000000" pitchFamily="2" charset="2"/>
              <a:buChar char="§"/>
            </a:pPr>
            <a:r>
              <a:rPr lang="en-US" sz="2000" dirty="0"/>
              <a:t>Issues federal pipeline safety standards</a:t>
            </a:r>
          </a:p>
          <a:p>
            <a:pPr lvl="1">
              <a:lnSpc>
                <a:spcPct val="100000"/>
              </a:lnSpc>
              <a:spcBef>
                <a:spcPts val="0"/>
              </a:spcBef>
              <a:spcAft>
                <a:spcPts val="300"/>
              </a:spcAft>
              <a:buFont typeface="Wingdings" panose="05000000000000000000" pitchFamily="2" charset="2"/>
              <a:buChar char="§"/>
            </a:pPr>
            <a:r>
              <a:rPr lang="en-US" sz="2000" dirty="0"/>
              <a:t>Administers national pipeline safety program in partnership with states &amp; oversees state pipeline safety programs</a:t>
            </a:r>
          </a:p>
          <a:p>
            <a:pPr marL="457200" lvl="1" indent="0">
              <a:lnSpc>
                <a:spcPct val="100000"/>
              </a:lnSpc>
              <a:spcBef>
                <a:spcPts val="0"/>
              </a:spcBef>
              <a:spcAft>
                <a:spcPts val="300"/>
              </a:spcAft>
              <a:buNone/>
            </a:pPr>
            <a:endParaRPr lang="en-US" sz="2000" dirty="0"/>
          </a:p>
          <a:p>
            <a:pPr>
              <a:lnSpc>
                <a:spcPct val="100000"/>
              </a:lnSpc>
              <a:spcBef>
                <a:spcPts val="0"/>
              </a:spcBef>
              <a:spcAft>
                <a:spcPts val="0"/>
              </a:spcAft>
              <a:buFont typeface="Wingdings" panose="05000000000000000000" pitchFamily="2" charset="2"/>
              <a:buChar char="q"/>
            </a:pPr>
            <a:r>
              <a:rPr lang="en-US" sz="2200" dirty="0"/>
              <a:t>Federal/State Partnership </a:t>
            </a:r>
          </a:p>
          <a:p>
            <a:pPr lvl="1">
              <a:lnSpc>
                <a:spcPct val="100000"/>
              </a:lnSpc>
              <a:spcBef>
                <a:spcPts val="0"/>
              </a:spcBef>
              <a:spcAft>
                <a:spcPts val="300"/>
              </a:spcAft>
              <a:buFont typeface="Wingdings" panose="05000000000000000000" pitchFamily="2" charset="2"/>
              <a:buChar char="§"/>
            </a:pPr>
            <a:r>
              <a:rPr lang="en-US" sz="2000" dirty="0"/>
              <a:t>Interstate pipelines:  PHMSA</a:t>
            </a:r>
          </a:p>
          <a:p>
            <a:pPr lvl="1">
              <a:lnSpc>
                <a:spcPct val="100000"/>
              </a:lnSpc>
              <a:spcBef>
                <a:spcPts val="0"/>
              </a:spcBef>
              <a:spcAft>
                <a:spcPts val="300"/>
              </a:spcAft>
              <a:buFont typeface="Wingdings" panose="05000000000000000000" pitchFamily="2" charset="2"/>
              <a:buChar char="§"/>
            </a:pPr>
            <a:r>
              <a:rPr lang="en-US" sz="2000" dirty="0"/>
              <a:t>Intrastate pipelines:  State Authority that submits certification to PHMSA and meets conditions</a:t>
            </a:r>
          </a:p>
          <a:p>
            <a:pPr lvl="2" indent="-395288">
              <a:spcAft>
                <a:spcPts val="300"/>
              </a:spcAft>
            </a:pPr>
            <a:r>
              <a:rPr lang="en-US" sz="1800" dirty="0"/>
              <a:t>Must adopt federal safety standards</a:t>
            </a:r>
          </a:p>
          <a:p>
            <a:pPr lvl="2" indent="-395288">
              <a:spcAft>
                <a:spcPts val="0"/>
              </a:spcAft>
            </a:pPr>
            <a:r>
              <a:rPr lang="en-US" sz="1800" dirty="0"/>
              <a:t>May adopt more stringent safety standards for intrastate pipelines as long as compatible with federal standards</a:t>
            </a:r>
          </a:p>
          <a:p>
            <a:pPr lvl="2" indent="-395288"/>
            <a:r>
              <a:rPr lang="en-US" sz="1800" dirty="0"/>
              <a:t>PHMSA is backstop if no State Authority</a:t>
            </a:r>
          </a:p>
          <a:p>
            <a:pPr lvl="1">
              <a:lnSpc>
                <a:spcPct val="100000"/>
              </a:lnSpc>
              <a:spcBef>
                <a:spcPts val="0"/>
              </a:spcBef>
              <a:spcAft>
                <a:spcPts val="1800"/>
              </a:spcAft>
              <a:buFont typeface="Wingdings" panose="05000000000000000000" pitchFamily="2" charset="2"/>
              <a:buChar char="§"/>
            </a:pPr>
            <a:endParaRPr lang="en-US" sz="2000" dirty="0"/>
          </a:p>
        </p:txBody>
      </p:sp>
      <p:sp>
        <p:nvSpPr>
          <p:cNvPr id="4" name="Date Placeholder 3">
            <a:extLst>
              <a:ext uri="{FF2B5EF4-FFF2-40B4-BE49-F238E27FC236}">
                <a16:creationId xmlns:a16="http://schemas.microsoft.com/office/drawing/2014/main" id="{D0A0C010-A21A-82DD-7387-FF786692D163}"/>
              </a:ext>
            </a:extLst>
          </p:cNvPr>
          <p:cNvSpPr>
            <a:spLocks noGrp="1"/>
          </p:cNvSpPr>
          <p:nvPr>
            <p:ph type="dt" sz="half" idx="2"/>
          </p:nvPr>
        </p:nvSpPr>
        <p:spPr>
          <a:xfrm>
            <a:off x="3626427" y="6364469"/>
            <a:ext cx="5122718" cy="365125"/>
          </a:xfrm>
        </p:spPr>
        <p:txBody>
          <a:bodyPr/>
          <a:lstStyle/>
          <a:p>
            <a:pPr algn="ctr"/>
            <a:r>
              <a:rPr lang="en-US" sz="1200" b="1" dirty="0">
                <a:solidFill>
                  <a:srgbClr val="0F3E4D"/>
                </a:solidFill>
              </a:rPr>
              <a:t>Ohio Gas Association – Technical Seminar – March 21, 2025</a:t>
            </a:r>
          </a:p>
        </p:txBody>
      </p:sp>
    </p:spTree>
    <p:extLst>
      <p:ext uri="{BB962C8B-B14F-4D97-AF65-F5344CB8AC3E}">
        <p14:creationId xmlns:p14="http://schemas.microsoft.com/office/powerpoint/2010/main" val="3973656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p:txBody>
          <a:bodyPr>
            <a:normAutofit/>
          </a:bodyPr>
          <a:lstStyle/>
          <a:p>
            <a:r>
              <a:rPr lang="en-US" sz="2800" dirty="0"/>
              <a:t>The Gas Pipeline Industry</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628649" y="1787888"/>
            <a:ext cx="8120495" cy="4244249"/>
          </a:xfrm>
        </p:spPr>
        <p:txBody>
          <a:bodyPr/>
          <a:lstStyle/>
          <a:p>
            <a:pPr>
              <a:lnSpc>
                <a:spcPct val="100000"/>
              </a:lnSpc>
              <a:spcBef>
                <a:spcPts val="0"/>
              </a:spcBef>
              <a:buFont typeface="Wingdings" panose="05000000000000000000" pitchFamily="2" charset="2"/>
              <a:buChar char="q"/>
            </a:pPr>
            <a:r>
              <a:rPr lang="en-US" sz="2400" dirty="0"/>
              <a:t>Over 2.7 million miles of gas pipelines in the U.S. </a:t>
            </a:r>
          </a:p>
          <a:p>
            <a:pPr lvl="1"/>
            <a:r>
              <a:rPr lang="en-US" sz="2200" dirty="0"/>
              <a:t>2.3 million distribution (mains and service lines)</a:t>
            </a:r>
          </a:p>
          <a:p>
            <a:pPr lvl="1"/>
            <a:r>
              <a:rPr lang="en-US" sz="2200" dirty="0"/>
              <a:t>300,000 gas transmission</a:t>
            </a:r>
          </a:p>
          <a:p>
            <a:pPr>
              <a:spcAft>
                <a:spcPts val="1800"/>
              </a:spcAft>
            </a:pPr>
            <a:endParaRPr lang="en-US" sz="2400" b="0" dirty="0"/>
          </a:p>
          <a:p>
            <a:pPr>
              <a:spcAft>
                <a:spcPts val="1800"/>
              </a:spcAft>
            </a:pPr>
            <a:r>
              <a:rPr lang="en-US" sz="2400" b="0" dirty="0"/>
              <a:t>80% of this infrastructure is regulated by states applying federal safety standards.</a:t>
            </a:r>
            <a:endParaRPr lang="en-US" sz="2400" dirty="0"/>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3920931" y="6364288"/>
            <a:ext cx="4594419" cy="276999"/>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p:txBody>
      </p:sp>
    </p:spTree>
    <p:extLst>
      <p:ext uri="{BB962C8B-B14F-4D97-AF65-F5344CB8AC3E}">
        <p14:creationId xmlns:p14="http://schemas.microsoft.com/office/powerpoint/2010/main" val="3438109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a:xfrm>
            <a:off x="145473" y="129993"/>
            <a:ext cx="8369877" cy="1325563"/>
          </a:xfrm>
        </p:spPr>
        <p:txBody>
          <a:bodyPr>
            <a:normAutofit/>
          </a:bodyPr>
          <a:lstStyle/>
          <a:p>
            <a:br>
              <a:rPr lang="en-US" sz="2800" dirty="0"/>
            </a:br>
            <a:r>
              <a:rPr lang="en-US" sz="2800" dirty="0"/>
              <a:t>Reauthorization of the Pipeline Safety Act</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249382" y="1548246"/>
            <a:ext cx="8666017" cy="4483892"/>
          </a:xfrm>
        </p:spPr>
        <p:txBody>
          <a:bodyPr/>
          <a:lstStyle/>
          <a:p>
            <a:pPr>
              <a:lnSpc>
                <a:spcPct val="100000"/>
              </a:lnSpc>
              <a:spcBef>
                <a:spcPts val="0"/>
              </a:spcBef>
            </a:pPr>
            <a:endParaRPr lang="en-US" sz="2200" b="0" dirty="0"/>
          </a:p>
          <a:p>
            <a:pPr>
              <a:lnSpc>
                <a:spcPct val="100000"/>
              </a:lnSpc>
              <a:spcBef>
                <a:spcPts val="0"/>
              </a:spcBef>
            </a:pPr>
            <a:r>
              <a:rPr lang="en-US" sz="2400" b="0" dirty="0"/>
              <a:t>2020 PIPES Act -  most recent reauthorization</a:t>
            </a:r>
          </a:p>
          <a:p>
            <a:pPr lvl="1"/>
            <a:r>
              <a:rPr lang="en-US" sz="2200" dirty="0"/>
              <a:t>Emphasis on environmental benefits</a:t>
            </a:r>
          </a:p>
          <a:p>
            <a:pPr lvl="1"/>
            <a:r>
              <a:rPr lang="en-US" sz="2200" dirty="0"/>
              <a:t>Elimination of methane emissions</a:t>
            </a:r>
          </a:p>
          <a:p>
            <a:pPr lvl="1"/>
            <a:r>
              <a:rPr lang="en-US" sz="2200" b="0" dirty="0"/>
              <a:t>Repair and remediation of pipelines known to leak</a:t>
            </a:r>
          </a:p>
          <a:p>
            <a:pPr lvl="1"/>
            <a:r>
              <a:rPr lang="en-US" sz="2200" dirty="0"/>
              <a:t>Consistent with PHMSA’s long-term focus on modernizing/replacing aging infrastructure</a:t>
            </a:r>
            <a:endParaRPr lang="en-US" sz="2200" b="0" dirty="0"/>
          </a:p>
          <a:p>
            <a:pPr marL="0" indent="0">
              <a:lnSpc>
                <a:spcPct val="100000"/>
              </a:lnSpc>
              <a:spcBef>
                <a:spcPts val="0"/>
              </a:spcBef>
              <a:spcAft>
                <a:spcPts val="0"/>
              </a:spcAft>
              <a:buNone/>
            </a:pPr>
            <a:endParaRPr lang="en-US" sz="2400" b="0" dirty="0"/>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3876675" y="6374429"/>
            <a:ext cx="4638675" cy="276999"/>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p:txBody>
      </p:sp>
    </p:spTree>
    <p:extLst>
      <p:ext uri="{BB962C8B-B14F-4D97-AF65-F5344CB8AC3E}">
        <p14:creationId xmlns:p14="http://schemas.microsoft.com/office/powerpoint/2010/main" val="73118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a:xfrm>
            <a:off x="145473" y="129993"/>
            <a:ext cx="8369877" cy="1325563"/>
          </a:xfrm>
        </p:spPr>
        <p:txBody>
          <a:bodyPr>
            <a:normAutofit/>
          </a:bodyPr>
          <a:lstStyle/>
          <a:p>
            <a:pPr algn="ctr"/>
            <a:br>
              <a:rPr lang="en-US" sz="2800" dirty="0"/>
            </a:br>
            <a:r>
              <a:rPr lang="en-US" sz="2800" dirty="0"/>
              <a:t>Reauthorization of the Pipeline Safety Act</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249382" y="1548246"/>
            <a:ext cx="8666017" cy="4483892"/>
          </a:xfrm>
        </p:spPr>
        <p:txBody>
          <a:bodyPr/>
          <a:lstStyle/>
          <a:p>
            <a:pPr marL="0" indent="0" algn="ctr">
              <a:lnSpc>
                <a:spcPct val="100000"/>
              </a:lnSpc>
              <a:spcBef>
                <a:spcPts val="0"/>
              </a:spcBef>
              <a:spcAft>
                <a:spcPts val="0"/>
              </a:spcAft>
              <a:buNone/>
            </a:pPr>
            <a:r>
              <a:rPr lang="en-US" sz="2400" u="sng" dirty="0"/>
              <a:t>Congressional Committees: 118</a:t>
            </a:r>
            <a:r>
              <a:rPr lang="en-US" sz="2400" u="sng" baseline="30000" dirty="0"/>
              <a:t>th</a:t>
            </a:r>
            <a:r>
              <a:rPr lang="en-US" sz="2400" u="sng" dirty="0"/>
              <a:t> Congress</a:t>
            </a:r>
          </a:p>
          <a:p>
            <a:pPr marL="0" indent="0" algn="ctr">
              <a:lnSpc>
                <a:spcPct val="100000"/>
              </a:lnSpc>
              <a:spcBef>
                <a:spcPts val="0"/>
              </a:spcBef>
              <a:spcAft>
                <a:spcPts val="0"/>
              </a:spcAft>
              <a:buNone/>
            </a:pPr>
            <a:r>
              <a:rPr lang="en-US" sz="2400" u="sng" dirty="0"/>
              <a:t>House Draft Bills</a:t>
            </a:r>
          </a:p>
          <a:p>
            <a:pPr marL="0" indent="0" algn="ctr">
              <a:lnSpc>
                <a:spcPct val="100000"/>
              </a:lnSpc>
              <a:spcBef>
                <a:spcPts val="0"/>
              </a:spcBef>
              <a:spcAft>
                <a:spcPts val="0"/>
              </a:spcAft>
              <a:buNone/>
            </a:pPr>
            <a:endParaRPr lang="en-US" sz="2400" u="sng" dirty="0"/>
          </a:p>
          <a:p>
            <a:pPr lvl="1">
              <a:spcAft>
                <a:spcPts val="0"/>
              </a:spcAft>
            </a:pPr>
            <a:r>
              <a:rPr lang="en-US" sz="2200" b="0" dirty="0"/>
              <a:t>House Committee on Transportation and Infrastructure</a:t>
            </a:r>
          </a:p>
          <a:p>
            <a:pPr lvl="2"/>
            <a:r>
              <a:rPr lang="en-US" dirty="0"/>
              <a:t>HR 6509 </a:t>
            </a:r>
            <a:r>
              <a:rPr lang="en-US" b="0" dirty="0"/>
              <a:t>– November 2023 – Confidential Voluntary Info Sharing</a:t>
            </a:r>
          </a:p>
          <a:p>
            <a:pPr lvl="2"/>
            <a:r>
              <a:rPr lang="en-US" dirty="0"/>
              <a:t>HR 6510 – November 2023 </a:t>
            </a:r>
            <a:r>
              <a:rPr lang="en-US" b="0" dirty="0"/>
              <a:t>– Hydrogen Safety</a:t>
            </a:r>
          </a:p>
          <a:p>
            <a:pPr lvl="2"/>
            <a:r>
              <a:rPr lang="en-US" b="0" dirty="0"/>
              <a:t>HR 6494 – December 2023 – PIPES Act of 2023</a:t>
            </a:r>
          </a:p>
          <a:p>
            <a:pPr lvl="1">
              <a:spcAft>
                <a:spcPts val="0"/>
              </a:spcAft>
            </a:pPr>
            <a:r>
              <a:rPr lang="en-US" sz="2200" dirty="0"/>
              <a:t>House Committee on Energy &amp; Commerce</a:t>
            </a:r>
          </a:p>
          <a:p>
            <a:pPr lvl="2">
              <a:spcAft>
                <a:spcPts val="0"/>
              </a:spcAft>
            </a:pPr>
            <a:r>
              <a:rPr lang="en-US" dirty="0"/>
              <a:t>HR 7073 – January 2024 </a:t>
            </a:r>
            <a:r>
              <a:rPr lang="en-US" b="0" dirty="0"/>
              <a:t>– Next Gen. Pipeline R&amp;D Act</a:t>
            </a:r>
            <a:endParaRPr lang="en-US" dirty="0"/>
          </a:p>
          <a:p>
            <a:pPr lvl="2"/>
            <a:r>
              <a:rPr lang="en-US" dirty="0"/>
              <a:t>HR 7655 – March 2024 </a:t>
            </a:r>
            <a:r>
              <a:rPr lang="en-US" b="0" dirty="0"/>
              <a:t>– Pipes Act of 2024</a:t>
            </a:r>
          </a:p>
          <a:p>
            <a:pPr lvl="2"/>
            <a:r>
              <a:rPr lang="en-US" dirty="0"/>
              <a:t>HR 9323 </a:t>
            </a:r>
            <a:r>
              <a:rPr lang="en-US" b="0" dirty="0"/>
              <a:t>– August 2024 – Pipeline Accountability, Safety, &amp; Environmental Act</a:t>
            </a:r>
            <a:endParaRPr lang="en-US" dirty="0"/>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3752850" y="6374429"/>
            <a:ext cx="4762500" cy="276999"/>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p:txBody>
      </p:sp>
    </p:spTree>
    <p:extLst>
      <p:ext uri="{BB962C8B-B14F-4D97-AF65-F5344CB8AC3E}">
        <p14:creationId xmlns:p14="http://schemas.microsoft.com/office/powerpoint/2010/main" val="2988856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EEC57F-A7A0-2876-3534-C82A9D2725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D9E58E-D7AE-7DC4-4BDD-162211A49126}"/>
              </a:ext>
            </a:extLst>
          </p:cNvPr>
          <p:cNvSpPr>
            <a:spLocks noGrp="1"/>
          </p:cNvSpPr>
          <p:nvPr>
            <p:ph type="title"/>
          </p:nvPr>
        </p:nvSpPr>
        <p:spPr>
          <a:xfrm>
            <a:off x="145473" y="129993"/>
            <a:ext cx="8369877" cy="1325563"/>
          </a:xfrm>
        </p:spPr>
        <p:txBody>
          <a:bodyPr>
            <a:normAutofit/>
          </a:bodyPr>
          <a:lstStyle/>
          <a:p>
            <a:pPr algn="ctr"/>
            <a:br>
              <a:rPr lang="en-US" sz="2800" dirty="0"/>
            </a:br>
            <a:r>
              <a:rPr lang="en-US" sz="2800" dirty="0"/>
              <a:t>Reauthorization of the Pipeline Safety Act</a:t>
            </a:r>
          </a:p>
        </p:txBody>
      </p:sp>
      <p:sp>
        <p:nvSpPr>
          <p:cNvPr id="3" name="Content Placeholder 2">
            <a:extLst>
              <a:ext uri="{FF2B5EF4-FFF2-40B4-BE49-F238E27FC236}">
                <a16:creationId xmlns:a16="http://schemas.microsoft.com/office/drawing/2014/main" id="{E6F6D6E7-1781-3D02-504A-A558C6556C17}"/>
              </a:ext>
            </a:extLst>
          </p:cNvPr>
          <p:cNvSpPr>
            <a:spLocks noGrp="1"/>
          </p:cNvSpPr>
          <p:nvPr>
            <p:ph idx="1"/>
          </p:nvPr>
        </p:nvSpPr>
        <p:spPr>
          <a:xfrm>
            <a:off x="249382" y="1548246"/>
            <a:ext cx="8666017" cy="4483892"/>
          </a:xfrm>
        </p:spPr>
        <p:txBody>
          <a:bodyPr/>
          <a:lstStyle/>
          <a:p>
            <a:pPr marL="0" indent="0" algn="ctr">
              <a:lnSpc>
                <a:spcPct val="100000"/>
              </a:lnSpc>
              <a:spcBef>
                <a:spcPts val="0"/>
              </a:spcBef>
              <a:spcAft>
                <a:spcPts val="0"/>
              </a:spcAft>
              <a:buNone/>
            </a:pPr>
            <a:r>
              <a:rPr lang="en-US" sz="2400" u="sng" dirty="0"/>
              <a:t>Congressional Committees: 118</a:t>
            </a:r>
            <a:r>
              <a:rPr lang="en-US" sz="2400" u="sng" baseline="30000" dirty="0"/>
              <a:t>th</a:t>
            </a:r>
            <a:r>
              <a:rPr lang="en-US" sz="2400" u="sng" dirty="0"/>
              <a:t> &amp; 119</a:t>
            </a:r>
            <a:r>
              <a:rPr lang="en-US" sz="2400" u="sng" baseline="30000" dirty="0"/>
              <a:t>th</a:t>
            </a:r>
            <a:r>
              <a:rPr lang="en-US" sz="2400" u="sng" dirty="0"/>
              <a:t> Congress</a:t>
            </a:r>
          </a:p>
          <a:p>
            <a:pPr marL="0" indent="0" algn="ctr">
              <a:lnSpc>
                <a:spcPct val="100000"/>
              </a:lnSpc>
              <a:spcBef>
                <a:spcPts val="0"/>
              </a:spcBef>
              <a:spcAft>
                <a:spcPts val="0"/>
              </a:spcAft>
              <a:buNone/>
            </a:pPr>
            <a:r>
              <a:rPr lang="en-US" sz="2400" u="sng" dirty="0"/>
              <a:t>Senate Draft Bills</a:t>
            </a:r>
          </a:p>
          <a:p>
            <a:pPr marL="0" indent="0" algn="ctr">
              <a:lnSpc>
                <a:spcPct val="100000"/>
              </a:lnSpc>
              <a:spcBef>
                <a:spcPts val="0"/>
              </a:spcBef>
              <a:spcAft>
                <a:spcPts val="0"/>
              </a:spcAft>
              <a:buNone/>
            </a:pPr>
            <a:endParaRPr lang="en-US" sz="2400" u="sng" dirty="0"/>
          </a:p>
          <a:p>
            <a:pPr lvl="1"/>
            <a:r>
              <a:rPr lang="en-US" sz="2200" b="0" dirty="0"/>
              <a:t>Senate Committee on Commerce, Science, and Transportation</a:t>
            </a:r>
            <a:endParaRPr lang="en-US" sz="1800" dirty="0"/>
          </a:p>
          <a:p>
            <a:pPr lvl="2"/>
            <a:r>
              <a:rPr lang="en-US" sz="1800" dirty="0"/>
              <a:t>S. 2980 – September 2023 – Penalizing &amp; Improving Prevention of Emergencies Act of 2023 or “The Pipe Act of 2023”</a:t>
            </a:r>
          </a:p>
          <a:p>
            <a:pPr lvl="2"/>
            <a:r>
              <a:rPr lang="en-US" sz="1800" dirty="0"/>
              <a:t>S. 4983 – August 2024 – PASES Act of 2024</a:t>
            </a:r>
          </a:p>
          <a:p>
            <a:pPr lvl="2"/>
            <a:r>
              <a:rPr lang="en-US" sz="1800" dirty="0"/>
              <a:t>S. 1017 – March 2025 – Safe &amp; Secure Transportation of American Energy Act</a:t>
            </a:r>
          </a:p>
          <a:p>
            <a:pPr lvl="2"/>
            <a:endParaRPr lang="en-US" sz="1800" b="0" dirty="0"/>
          </a:p>
          <a:p>
            <a:pPr lvl="1">
              <a:spcAft>
                <a:spcPts val="0"/>
              </a:spcAft>
            </a:pPr>
            <a:r>
              <a:rPr lang="en-US" sz="2200" dirty="0"/>
              <a:t>Senate Committee on Energy and Natural Resources</a:t>
            </a:r>
          </a:p>
        </p:txBody>
      </p:sp>
      <p:sp>
        <p:nvSpPr>
          <p:cNvPr id="6" name="Date Placeholder 5">
            <a:extLst>
              <a:ext uri="{FF2B5EF4-FFF2-40B4-BE49-F238E27FC236}">
                <a16:creationId xmlns:a16="http://schemas.microsoft.com/office/drawing/2014/main" id="{3BAE0800-4686-5DD2-2A14-50767D6F2468}"/>
              </a:ext>
            </a:extLst>
          </p:cNvPr>
          <p:cNvSpPr txBox="1">
            <a:spLocks noGrp="1"/>
          </p:cNvSpPr>
          <p:nvPr>
            <p:ph type="dt" sz="half" idx="2"/>
          </p:nvPr>
        </p:nvSpPr>
        <p:spPr>
          <a:xfrm>
            <a:off x="3933825" y="6374429"/>
            <a:ext cx="4581525" cy="276999"/>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p:txBody>
      </p:sp>
    </p:spTree>
    <p:extLst>
      <p:ext uri="{BB962C8B-B14F-4D97-AF65-F5344CB8AC3E}">
        <p14:creationId xmlns:p14="http://schemas.microsoft.com/office/powerpoint/2010/main" val="999836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448E-999E-8E0E-CCFD-71D74D47DE5A}"/>
              </a:ext>
            </a:extLst>
          </p:cNvPr>
          <p:cNvSpPr>
            <a:spLocks noGrp="1"/>
          </p:cNvSpPr>
          <p:nvPr>
            <p:ph type="title"/>
          </p:nvPr>
        </p:nvSpPr>
        <p:spPr>
          <a:xfrm>
            <a:off x="145473" y="129993"/>
            <a:ext cx="8369877" cy="1325563"/>
          </a:xfrm>
        </p:spPr>
        <p:txBody>
          <a:bodyPr>
            <a:normAutofit/>
          </a:bodyPr>
          <a:lstStyle/>
          <a:p>
            <a:br>
              <a:rPr lang="en-US" sz="2800" dirty="0"/>
            </a:br>
            <a:r>
              <a:rPr lang="en-US" sz="2800" dirty="0"/>
              <a:t>Reauthorization of the Pipeline Safety Act</a:t>
            </a:r>
            <a:br>
              <a:rPr lang="en-US" sz="2800" dirty="0"/>
            </a:br>
            <a:r>
              <a:rPr lang="en-US" sz="2800" dirty="0"/>
              <a:t>Highlighted Issues</a:t>
            </a:r>
          </a:p>
        </p:txBody>
      </p:sp>
      <p:sp>
        <p:nvSpPr>
          <p:cNvPr id="3" name="Content Placeholder 2">
            <a:extLst>
              <a:ext uri="{FF2B5EF4-FFF2-40B4-BE49-F238E27FC236}">
                <a16:creationId xmlns:a16="http://schemas.microsoft.com/office/drawing/2014/main" id="{351E9AD0-2793-8FC0-42D4-6AB548AEE621}"/>
              </a:ext>
            </a:extLst>
          </p:cNvPr>
          <p:cNvSpPr>
            <a:spLocks noGrp="1"/>
          </p:cNvSpPr>
          <p:nvPr>
            <p:ph idx="1"/>
          </p:nvPr>
        </p:nvSpPr>
        <p:spPr>
          <a:xfrm>
            <a:off x="249382" y="1667977"/>
            <a:ext cx="8666017" cy="4483892"/>
          </a:xfrm>
        </p:spPr>
        <p:txBody>
          <a:bodyPr/>
          <a:lstStyle/>
          <a:p>
            <a:pPr>
              <a:lnSpc>
                <a:spcPct val="100000"/>
              </a:lnSpc>
              <a:spcBef>
                <a:spcPts val="0"/>
              </a:spcBef>
              <a:spcAft>
                <a:spcPts val="0"/>
              </a:spcAft>
            </a:pPr>
            <a:r>
              <a:rPr lang="en-US" sz="2400" b="0" dirty="0"/>
              <a:t>Safety Standards for CO</a:t>
            </a:r>
            <a:r>
              <a:rPr lang="en-US" sz="2400" b="0" baseline="-25000" dirty="0"/>
              <a:t>2</a:t>
            </a:r>
            <a:r>
              <a:rPr lang="en-US" sz="2000" b="0" baseline="-25000" dirty="0"/>
              <a:t>  </a:t>
            </a:r>
            <a:r>
              <a:rPr lang="en-US" sz="2400" b="0" dirty="0"/>
              <a:t>Pipelines</a:t>
            </a:r>
          </a:p>
          <a:p>
            <a:pPr lvl="1"/>
            <a:r>
              <a:rPr lang="en-US" sz="2000" dirty="0"/>
              <a:t>Amend Part 195 Regulations for liquid </a:t>
            </a:r>
            <a:r>
              <a:rPr lang="en-US" sz="2000" b="0" dirty="0"/>
              <a:t>CO</a:t>
            </a:r>
            <a:r>
              <a:rPr lang="en-US" sz="2000" baseline="-25000" dirty="0"/>
              <a:t>2  </a:t>
            </a:r>
            <a:r>
              <a:rPr lang="en-US" sz="2000" dirty="0"/>
              <a:t>within a year</a:t>
            </a:r>
          </a:p>
          <a:p>
            <a:pPr lvl="1"/>
            <a:r>
              <a:rPr lang="en-US" sz="2000" dirty="0"/>
              <a:t>Storage “incidental to pipeline transportation” – does not apply to </a:t>
            </a:r>
            <a:r>
              <a:rPr lang="en-US" sz="2000" b="0" dirty="0"/>
              <a:t>CO</a:t>
            </a:r>
            <a:r>
              <a:rPr lang="en-US" sz="2000" b="0" baseline="-25000" dirty="0"/>
              <a:t>2  </a:t>
            </a:r>
            <a:r>
              <a:rPr lang="en-US" sz="2000" dirty="0"/>
              <a:t>storage in geological formations</a:t>
            </a:r>
          </a:p>
          <a:p>
            <a:pPr lvl="1">
              <a:spcAft>
                <a:spcPts val="2400"/>
              </a:spcAft>
            </a:pPr>
            <a:r>
              <a:rPr lang="en-US" sz="2000" dirty="0"/>
              <a:t>PHMSA published proposed regulations at the end of the Biden Administration, but the NPRM was pulled back by Trump Administration and Pending Reissuance. </a:t>
            </a:r>
            <a:endParaRPr lang="en-US" sz="2000" b="0" dirty="0"/>
          </a:p>
          <a:p>
            <a:r>
              <a:rPr lang="en-US" sz="2400" b="0" dirty="0"/>
              <a:t>Pipelines transporting hydrogen/gas blends</a:t>
            </a:r>
          </a:p>
          <a:p>
            <a:pPr lvl="1"/>
            <a:r>
              <a:rPr lang="en-US" sz="2000" b="0" dirty="0"/>
              <a:t>Requires Comptroller General study for existing natural gas pipelines with more than 5% hydrogen blends</a:t>
            </a:r>
          </a:p>
          <a:p>
            <a:pPr lvl="1">
              <a:spcAft>
                <a:spcPts val="1200"/>
              </a:spcAft>
            </a:pPr>
            <a:r>
              <a:rPr lang="en-US" sz="2000" dirty="0"/>
              <a:t>Operational, pipe material, technological changes needed</a:t>
            </a:r>
          </a:p>
        </p:txBody>
      </p:sp>
      <p:sp>
        <p:nvSpPr>
          <p:cNvPr id="6" name="Date Placeholder 5">
            <a:extLst>
              <a:ext uri="{FF2B5EF4-FFF2-40B4-BE49-F238E27FC236}">
                <a16:creationId xmlns:a16="http://schemas.microsoft.com/office/drawing/2014/main" id="{E64C0E7D-B623-3B03-E174-1B910A549A69}"/>
              </a:ext>
            </a:extLst>
          </p:cNvPr>
          <p:cNvSpPr txBox="1">
            <a:spLocks noGrp="1"/>
          </p:cNvSpPr>
          <p:nvPr>
            <p:ph type="dt" sz="half" idx="2"/>
          </p:nvPr>
        </p:nvSpPr>
        <p:spPr>
          <a:xfrm>
            <a:off x="3971507" y="6257822"/>
            <a:ext cx="4696632" cy="461665"/>
          </a:xfrm>
          <a:prstGeom prst="rect">
            <a:avLst/>
          </a:prstGeom>
          <a:noFill/>
        </p:spPr>
        <p:txBody>
          <a:bodyPr wrap="square" rtlCol="0">
            <a:spAutoFit/>
          </a:bodyPr>
          <a:lstStyle/>
          <a:p>
            <a:pPr algn="ctr"/>
            <a:r>
              <a:rPr lang="en-US" sz="1200" b="1" dirty="0">
                <a:solidFill>
                  <a:srgbClr val="0F3E4D"/>
                </a:solidFill>
              </a:rPr>
              <a:t>Ohio Gas Association – Technical Seminar – March 21, 2025</a:t>
            </a:r>
          </a:p>
          <a:p>
            <a:pPr algn="ctr"/>
            <a:endParaRPr lang="en-US" sz="1200" b="1" dirty="0">
              <a:solidFill>
                <a:prstClr val="black"/>
              </a:solidFill>
              <a:latin typeface="Helvetica" pitchFamily="34" charset="0"/>
              <a:cs typeface="Helvetica" pitchFamily="34" charset="0"/>
            </a:endParaRPr>
          </a:p>
        </p:txBody>
      </p:sp>
    </p:spTree>
    <p:extLst>
      <p:ext uri="{BB962C8B-B14F-4D97-AF65-F5344CB8AC3E}">
        <p14:creationId xmlns:p14="http://schemas.microsoft.com/office/powerpoint/2010/main" val="1503538460"/>
      </p:ext>
    </p:extLst>
  </p:cSld>
  <p:clrMapOvr>
    <a:masterClrMapping/>
  </p:clrMapOvr>
</p:sld>
</file>

<file path=ppt/theme/theme1.xml><?xml version="1.0" encoding="utf-8"?>
<a:theme xmlns:a="http://schemas.openxmlformats.org/drawingml/2006/main" name="VanNessPPT_Template_v3">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NessPPT_Template_v3" id="{B016F1D3-A6DE-6B4B-A78E-001008AB6719}" vid="{4136CA8B-8265-9147-BCA4-E9E6126316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properties xmlns="http://www.imanage.com/work/xmlschema">
  <documentid>VanDoc!1317876.2</documentid>
  <senderid>SAM</senderid>
  <senderemail>SAM@VNF.COM</senderemail>
  <lastmodified>2024-07-23T08:30:42.0000000-04:00</lastmodified>
  <database>VanDoc</database>
</properties>
</file>

<file path=customXml/itemProps1.xml><?xml version="1.0" encoding="utf-8"?>
<ds:datastoreItem xmlns:ds="http://schemas.openxmlformats.org/officeDocument/2006/customXml" ds:itemID="{B86DA42E-A2B2-412A-A001-995A523D5706}">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VanNessPPT_Template_v3</Template>
  <TotalTime>7377</TotalTime>
  <Words>1275</Words>
  <Application>Microsoft Office PowerPoint</Application>
  <PresentationFormat>On-screen Show (4:3)</PresentationFormat>
  <Paragraphs>164</Paragraphs>
  <Slides>18</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Aptos</vt:lpstr>
      <vt:lpstr>Arial</vt:lpstr>
      <vt:lpstr>Calibri</vt:lpstr>
      <vt:lpstr>Courier New</vt:lpstr>
      <vt:lpstr>Helvetica</vt:lpstr>
      <vt:lpstr>Wingdings</vt:lpstr>
      <vt:lpstr>VanNessPPT_Template_v3</vt:lpstr>
      <vt:lpstr>Pipeline Safety:  Regulatory and Enforcement Priorities and Reauthorization of the Pipeline Safety Act </vt:lpstr>
      <vt:lpstr>Overview</vt:lpstr>
      <vt:lpstr> The Pipeline Safety Act</vt:lpstr>
      <vt:lpstr> The Pipeline Safety Act</vt:lpstr>
      <vt:lpstr>The Gas Pipeline Industry</vt:lpstr>
      <vt:lpstr> Reauthorization of the Pipeline Safety Act</vt:lpstr>
      <vt:lpstr> Reauthorization of the Pipeline Safety Act</vt:lpstr>
      <vt:lpstr> Reauthorization of the Pipeline Safety Act</vt:lpstr>
      <vt:lpstr> Reauthorization of the Pipeline Safety Act Highlighted Issues</vt:lpstr>
      <vt:lpstr> Reauthorization of the Pipeline Safety Act Highlighted Issues</vt:lpstr>
      <vt:lpstr> Reauthorization of the Pipeline Safety Act Highlighted Issues</vt:lpstr>
      <vt:lpstr>GAO REPORTS TO PHMSA</vt:lpstr>
      <vt:lpstr>Regulatory Initiatives Safety of Gas Distribution Pipelines</vt:lpstr>
      <vt:lpstr>Regulatory Initiatives Safety of Gas Distribution Pipelines</vt:lpstr>
      <vt:lpstr>Regulatory Initiatives Safety of Gas Distribution Pipelines</vt:lpstr>
      <vt:lpstr>Regulatory Initiatives Class Location</vt:lpstr>
      <vt:lpstr>Regulatory Initiatives Class Location</vt:lpstr>
      <vt:lpstr>Joseph Hainline    202-460-4719    jhainline@vnf.com</vt:lpstr>
    </vt:vector>
  </TitlesOfParts>
  <Company>Van Ness Feldman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Anat J. Allal</dc:creator>
  <cp:lastModifiedBy>Joseph E. Hainline</cp:lastModifiedBy>
  <cp:revision>142</cp:revision>
  <cp:lastPrinted>2024-06-20T13:15:34Z</cp:lastPrinted>
  <dcterms:created xsi:type="dcterms:W3CDTF">2019-03-18T17:42:55Z</dcterms:created>
  <dcterms:modified xsi:type="dcterms:W3CDTF">2025-03-17T20:02:34Z</dcterms:modified>
</cp:coreProperties>
</file>