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58" r:id="rId3"/>
    <p:sldId id="274" r:id="rId4"/>
    <p:sldId id="260" r:id="rId5"/>
    <p:sldId id="275" r:id="rId6"/>
    <p:sldId id="269" r:id="rId7"/>
    <p:sldId id="268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122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-1572" y="25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78AD9E17-F1EE-4C87-890D-A798ED67D70E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D46A2DF5-FD5C-410B-BD6E-E1DEEC8D9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10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6438"/>
            <a:ext cx="4600575" cy="3451225"/>
          </a:xfrm>
          <a:ln w="12700"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096" y="4392516"/>
            <a:ext cx="5142218" cy="4236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69" tIns="46335" rIns="92669" bIns="46335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6438"/>
            <a:ext cx="4600575" cy="3451225"/>
          </a:xfrm>
          <a:ln w="12700"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096" y="4392516"/>
            <a:ext cx="5142218" cy="4236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69" tIns="46335" rIns="92669" bIns="46335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2302-9C26-4DF0-B7FA-5567213F1535}" type="datetime8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7/21/2016 1:55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1B0FD-3763-47CC-B509-C1E14FBFE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7000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513C-CF27-465F-ABDA-A62A07EA9450}" type="datetime8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7/21/2016 1:55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1B0FD-3763-47CC-B509-C1E14FBFE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16367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EC2C-5F69-4ADD-9D4B-9CA09DF10834}" type="datetime8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7/21/2016 1:55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1B0FD-3763-47CC-B509-C1E14FBFE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143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9525"/>
            <a:ext cx="9144000" cy="6838950"/>
            <a:chOff x="0" y="9525"/>
            <a:chExt cx="9144000" cy="6838950"/>
          </a:xfrm>
        </p:grpSpPr>
        <p:pic>
          <p:nvPicPr>
            <p:cNvPr id="2050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9525"/>
              <a:ext cx="9144000" cy="683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/>
            <p:cNvPicPr/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52400"/>
              <a:ext cx="1403350" cy="577850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pic="http://schemas.openxmlformats.org/drawingml/2006/picture" xmlns:lc="http://schemas.openxmlformats.org/drawingml/2006/lockedCanvas"/>
              </a:ext>
            </a:extLst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495800"/>
            <a:ext cx="8229600" cy="22860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8687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1" y="1295400"/>
            <a:ext cx="8229600" cy="52578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Box 12"/>
          <p:cNvSpPr txBox="1">
            <a:spLocks noChangeArrowheads="1"/>
          </p:cNvSpPr>
          <p:nvPr userDrawn="1"/>
        </p:nvSpPr>
        <p:spPr bwMode="auto">
          <a:xfrm>
            <a:off x="8742362" y="6613525"/>
            <a:ext cx="401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fld id="{C1AA0A97-2CFA-46FF-B244-94E896DB9DA6}" type="slidenum">
              <a:rPr lang="en-US" sz="1000" i="0">
                <a:solidFill>
                  <a:prstClr val="black"/>
                </a:solidFill>
              </a:rPr>
              <a:pPr/>
              <a:t>‹#›</a:t>
            </a:fld>
            <a:endParaRPr lang="en-US" sz="1000" i="0" dirty="0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0"/>
            <a:ext cx="9144000" cy="1162050"/>
            <a:chOff x="0" y="0"/>
            <a:chExt cx="9144000" cy="1162050"/>
          </a:xfrm>
        </p:grpSpPr>
        <p:pic>
          <p:nvPicPr>
            <p:cNvPr id="6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1162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/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03350" cy="577850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pic="http://schemas.openxmlformats.org/drawingml/2006/picture" xmlns:lc="http://schemas.openxmlformats.org/drawingml/2006/lockedCanvas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564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843E-49B3-481B-A613-BBCA665AD65A}" type="datetime8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7/21/2016 1:55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1B0FD-3763-47CC-B509-C1E14FBFE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06772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B31A5-36A4-4380-BA02-1B9D25B9FCF5}" type="datetime8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7/21/2016 1:55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1B0FD-3763-47CC-B509-C1E14FBFE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64362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8341-CD63-457C-B9A4-7F25C11BE27C}" type="datetime8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7/21/2016 1:55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1B0FD-3763-47CC-B509-C1E14FBFE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7515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BB7C-66FB-4A4F-81F9-A3E2D407BA1B}" type="datetime8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7/21/2016 1:55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1B0FD-3763-47CC-B509-C1E14FBFE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58344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0134-5734-461C-B465-21D525840D14}" type="datetime8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7/21/2016 1:55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1B0FD-3763-47CC-B509-C1E14FBFE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81120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FCE3-1B2B-4776-8FF8-42CBF68F5527}" type="datetime8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7/21/2016 1:55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1B0FD-3763-47CC-B509-C1E14FBFE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25710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D5D35-FE00-452E-944F-7B828C841CE0}" type="datetime8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7/21/2016 1:55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1B0FD-3763-47CC-B509-C1E14FBFE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29325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234B-44F5-4763-95DD-D84162A38025}" type="datetime8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7/21/2016 1:55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1B0FD-3763-47CC-B509-C1E14FBFE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24040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5D79E-9C53-4487-833A-BD4597D9818D}" type="datetime8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7/21/2016 1:55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1B0FD-3763-47CC-B509-C1E14FBFE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58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fade/>
  </p:transition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648200"/>
            <a:ext cx="8458200" cy="1905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sz="1100" b="1" dirty="0" smtClean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 pitchFamily="34" charset="0"/>
            </a:endParaRPr>
          </a:p>
          <a:p>
            <a:pPr algn="ctr">
              <a:buNone/>
            </a:pPr>
            <a:r>
              <a:rPr lang="en-US" sz="3500" b="1" i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DE Natural Gas Growth Overview</a:t>
            </a:r>
          </a:p>
          <a:p>
            <a:pPr algn="ctr">
              <a:buNone/>
            </a:pPr>
            <a:endParaRPr lang="en-US" sz="3000" b="1" i="1" dirty="0" smtClean="0">
              <a:solidFill>
                <a:schemeClr val="accent1"/>
              </a:solidFill>
              <a:latin typeface="Segoe Script" panose="020B0504020000000003" pitchFamily="34" charset="0"/>
            </a:endParaRPr>
          </a:p>
          <a:p>
            <a:pPr algn="ctr">
              <a:buNone/>
            </a:pPr>
            <a:r>
              <a:rPr lang="en-US" sz="3000" b="1" i="1" dirty="0" smtClean="0">
                <a:solidFill>
                  <a:schemeClr val="accent1"/>
                </a:solidFill>
                <a:latin typeface="Segoe Script" panose="020B0504020000000003" pitchFamily="34" charset="0"/>
              </a:rPr>
              <a:t>Mike Brumback</a:t>
            </a:r>
            <a:endParaRPr lang="en-US" sz="3000" b="1" i="1" dirty="0" smtClean="0">
              <a:solidFill>
                <a:schemeClr val="tx2"/>
              </a:solidFill>
              <a:latin typeface="Segoe Script" panose="020B0504020000000003" pitchFamily="34" charset="0"/>
            </a:endParaRPr>
          </a:p>
          <a:p>
            <a:pPr>
              <a:buNone/>
            </a:pPr>
            <a:r>
              <a:rPr lang="en-US" sz="1800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34" charset="0"/>
              </a:rPr>
              <a:t>		 </a:t>
            </a:r>
          </a:p>
        </p:txBody>
      </p:sp>
    </p:spTree>
    <p:extLst>
      <p:ext uri="{BB962C8B-B14F-4D97-AF65-F5344CB8AC3E}">
        <p14:creationId xmlns:p14="http://schemas.microsoft.com/office/powerpoint/2010/main" val="9476750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05000" y="76200"/>
            <a:ext cx="7010400" cy="762000"/>
          </a:xfrm>
          <a:prstGeom prst="rect">
            <a:avLst/>
          </a:prstGeom>
        </p:spPr>
        <p:txBody>
          <a:bodyPr vert="horz" lIns="92075" tIns="46038" rIns="92075" bIns="46038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prstClr val="white"/>
                </a:solidFill>
                <a:latin typeface="Helvetica"/>
                <a:cs typeface="Helvetica"/>
              </a:rPr>
              <a:t>Perspective:  Customer needs drive growth strategy</a:t>
            </a:r>
            <a:endParaRPr lang="en-US" sz="2000" b="1" dirty="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12" name="Content Placeholder 5"/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5334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v"/>
              <a:defRPr/>
            </a:pPr>
            <a:endParaRPr lang="en-US" sz="3000" b="1" dirty="0" smtClean="0">
              <a:solidFill>
                <a:schemeClr val="tx1">
                  <a:lumMod val="50000"/>
                  <a:lumOff val="50000"/>
                </a:schemeClr>
              </a:solidFill>
              <a:sym typeface="Wingdings" pitchFamily="2" charset="2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v"/>
              <a:defRPr/>
            </a:pP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Power generation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Generation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(2/3 bypass LDCs, but assess)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Start-up gen: oil to gas duel fuel (large industrial customer equivalent)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Firm vs interruptible rates</a:t>
            </a:r>
          </a:p>
          <a:p>
            <a:pPr marL="857250" lvl="2" indent="-457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  <a:defRPr/>
            </a:pPr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  <a:sym typeface="Wingdings" pitchFamily="2" charset="2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Large customer coal and oil conversions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Identified via environmental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records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v"/>
              <a:defRPr/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MACT regulations helped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sym typeface="Wingdings" pitchFamily="2" charset="2"/>
            </a:endParaRPr>
          </a:p>
          <a:p>
            <a:pPr marL="857250" lvl="2" indent="-457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  <a:defRPr/>
            </a:pPr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  <a:sym typeface="Wingdings" pitchFamily="2" charset="2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v"/>
              <a:defRPr/>
            </a:pPr>
            <a:endParaRPr lang="en-US" sz="3300" b="1" dirty="0" smtClean="0">
              <a:solidFill>
                <a:schemeClr val="tx1">
                  <a:lumMod val="50000"/>
                  <a:lumOff val="50000"/>
                </a:schemeClr>
              </a:solidFill>
              <a:sym typeface="Wingdings" pitchFamily="2" charset="2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  <a:defRPr/>
            </a:pP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sym typeface="Wingdings" pitchFamily="2" charset="2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v"/>
              <a:defRPr/>
            </a:pP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sym typeface="Wingdings" pitchFamily="2" charset="2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4F81BD"/>
              </a:buClr>
              <a:buSzPct val="75000"/>
              <a:buFont typeface="Wingdings" panose="05000000000000000000" pitchFamily="2" charset="2"/>
              <a:buChar char="v"/>
              <a:defRPr/>
            </a:pPr>
            <a:endParaRPr lang="en-US" b="1" dirty="0">
              <a:solidFill>
                <a:prstClr val="black">
                  <a:lumMod val="50000"/>
                  <a:lumOff val="50000"/>
                </a:prstClr>
              </a:solidFill>
              <a:sym typeface="Wingdings" pitchFamily="2" charset="2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4F81BD"/>
              </a:buClr>
              <a:buSzPct val="75000"/>
              <a:buFont typeface="Wingdings" panose="05000000000000000000" pitchFamily="2" charset="2"/>
              <a:buChar char="v"/>
              <a:defRPr/>
            </a:pPr>
            <a:endParaRPr lang="en-US" b="1" dirty="0">
              <a:solidFill>
                <a:prstClr val="black">
                  <a:lumMod val="50000"/>
                  <a:lumOff val="50000"/>
                </a:prstClr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656077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05000" y="76200"/>
            <a:ext cx="7010400" cy="762000"/>
          </a:xfrm>
          <a:prstGeom prst="rect">
            <a:avLst/>
          </a:prstGeom>
        </p:spPr>
        <p:txBody>
          <a:bodyPr vert="horz" lIns="92075" tIns="46038" rIns="92075" bIns="46038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2000" b="1" dirty="0">
                <a:solidFill>
                  <a:prstClr val="white"/>
                </a:solidFill>
                <a:latin typeface="Helvetica"/>
                <a:cs typeface="Helvetica"/>
              </a:rPr>
              <a:t>Perspective:  Customer needs drive growth strategy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5334000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v"/>
              <a:defRPr/>
            </a:pPr>
            <a:endParaRPr lang="en-US" sz="3100" b="1" dirty="0" smtClean="0">
              <a:solidFill>
                <a:schemeClr val="tx1">
                  <a:lumMod val="50000"/>
                  <a:lumOff val="50000"/>
                </a:schemeClr>
              </a:solidFill>
              <a:sym typeface="Wingdings" pitchFamily="2" charset="2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v"/>
              <a:defRPr/>
            </a:pPr>
            <a:r>
              <a:rPr lang="en-US" sz="4500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Regulatory and Legislative Efforts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sz="3800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Revised main extension </a:t>
            </a:r>
            <a:r>
              <a:rPr lang="en-US" sz="3800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tariff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sz="3800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Developed new </a:t>
            </a:r>
            <a:r>
              <a:rPr lang="en-US" sz="3800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financial (NPV) analysis tool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sz="3800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Reviewed Energy Efficiency: </a:t>
            </a:r>
            <a:r>
              <a:rPr lang="en-US" sz="3800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seen as not beneficial due to coming environmental, appliance &amp; building codes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sz="3800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Proposed Economic </a:t>
            </a:r>
            <a:r>
              <a:rPr lang="en-US" sz="3800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Development Rider:  HB 319:  $3/customer/</a:t>
            </a:r>
            <a:r>
              <a:rPr lang="en-US" sz="3800" b="1" dirty="0" err="1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yr</a:t>
            </a:r>
            <a:endParaRPr lang="en-US" sz="3800" b="1" dirty="0">
              <a:solidFill>
                <a:schemeClr val="tx1">
                  <a:lumMod val="50000"/>
                  <a:lumOff val="50000"/>
                </a:schemeClr>
              </a:solidFill>
              <a:sym typeface="Wingdings" pitchFamily="2" charset="2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v"/>
              <a:defRPr/>
            </a:pPr>
            <a:endParaRPr lang="en-US" sz="3100" b="1" dirty="0">
              <a:solidFill>
                <a:schemeClr val="tx1">
                  <a:lumMod val="50000"/>
                  <a:lumOff val="50000"/>
                </a:schemeClr>
              </a:solidFill>
              <a:sym typeface="Wingdings" pitchFamily="2" charset="2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v"/>
              <a:defRPr/>
            </a:pPr>
            <a:r>
              <a:rPr lang="en-US" sz="4500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Analytics </a:t>
            </a:r>
            <a:r>
              <a:rPr lang="en-US" sz="4500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for residential customer conversions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sz="3800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Assessed databases: Billing </a:t>
            </a:r>
            <a:r>
              <a:rPr lang="en-US" sz="3800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and </a:t>
            </a:r>
            <a:r>
              <a:rPr lang="en-US" sz="3800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GIS</a:t>
            </a:r>
            <a:endParaRPr lang="en-US" sz="3800" b="1" dirty="0">
              <a:solidFill>
                <a:schemeClr val="tx1">
                  <a:lumMod val="50000"/>
                  <a:lumOff val="50000"/>
                </a:schemeClr>
              </a:solidFill>
              <a:sym typeface="Wingdings" pitchFamily="2" charset="2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sz="3800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Merged </a:t>
            </a:r>
            <a:r>
              <a:rPr lang="en-US" sz="3800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and </a:t>
            </a:r>
            <a:r>
              <a:rPr lang="en-US" sz="3800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analyzed for conversion opportunities</a:t>
            </a:r>
            <a:endParaRPr lang="en-US" sz="3800" b="1" dirty="0">
              <a:solidFill>
                <a:schemeClr val="tx1">
                  <a:lumMod val="50000"/>
                  <a:lumOff val="50000"/>
                </a:schemeClr>
              </a:solidFill>
              <a:sym typeface="Wingdings" pitchFamily="2" charset="2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sz="3800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Revising Marketing messages: gas on street; free </a:t>
            </a:r>
            <a:r>
              <a:rPr lang="en-US" sz="3800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service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  <a:defRPr/>
            </a:pPr>
            <a:endParaRPr lang="en-US" sz="3800" b="1" dirty="0">
              <a:solidFill>
                <a:schemeClr val="tx1">
                  <a:lumMod val="50000"/>
                  <a:lumOff val="50000"/>
                </a:schemeClr>
              </a:solidFill>
              <a:sym typeface="Wingdings" pitchFamily="2" charset="2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v"/>
              <a:defRPr/>
            </a:pPr>
            <a:r>
              <a:rPr lang="en-US" sz="4500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Gas Marketing </a:t>
            </a:r>
            <a:r>
              <a:rPr lang="en-US" sz="4500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Specialists: organizational alignment</a:t>
            </a:r>
            <a:endParaRPr lang="en-US" sz="4500" b="1" dirty="0">
              <a:solidFill>
                <a:schemeClr val="tx1">
                  <a:lumMod val="50000"/>
                  <a:lumOff val="50000"/>
                </a:schemeClr>
              </a:solidFill>
              <a:sym typeface="Wingdings" pitchFamily="2" charset="2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  <a:defRPr/>
            </a:pPr>
            <a:endParaRPr lang="en-US" sz="3400" b="1" dirty="0">
              <a:solidFill>
                <a:schemeClr val="tx1">
                  <a:lumMod val="50000"/>
                  <a:lumOff val="50000"/>
                </a:schemeClr>
              </a:solidFill>
              <a:sym typeface="Wingdings" pitchFamily="2" charset="2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  <a:defRPr/>
            </a:pP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sym typeface="Wingdings" pitchFamily="2" charset="2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v"/>
              <a:defRPr/>
            </a:pP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sym typeface="Wingdings" pitchFamily="2" charset="2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v"/>
              <a:defRPr/>
            </a:pP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sym typeface="Wingdings" pitchFamily="2" charset="2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v"/>
              <a:defRPr/>
            </a:pPr>
            <a:endParaRPr lang="en-US" sz="3200" b="1" dirty="0" smtClean="0">
              <a:solidFill>
                <a:schemeClr val="tx1">
                  <a:lumMod val="50000"/>
                  <a:lumOff val="50000"/>
                </a:schemeClr>
              </a:solidFill>
              <a:sym typeface="Wingdings" pitchFamily="2" charset="2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v"/>
              <a:defRPr/>
            </a:pPr>
            <a:endParaRPr lang="en-US" sz="3200" b="1" dirty="0" smtClean="0">
              <a:solidFill>
                <a:schemeClr val="tx1">
                  <a:lumMod val="50000"/>
                  <a:lumOff val="50000"/>
                </a:schemeClr>
              </a:solidFill>
              <a:sym typeface="Wingdings" pitchFamily="2" charset="2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v"/>
              <a:defRPr/>
            </a:pPr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  <a:sym typeface="Wingdings" pitchFamily="2" charset="2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v"/>
              <a:defRPr/>
            </a:pPr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  <a:sym typeface="Wingdings" pitchFamily="2" charset="2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v"/>
              <a:defRPr/>
            </a:pP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sym typeface="Wingdings" pitchFamily="2" charset="2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  <a:defRPr/>
            </a:pP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sym typeface="Wingdings" pitchFamily="2" charset="2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v"/>
              <a:defRPr/>
            </a:pP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sym typeface="Wingdings" pitchFamily="2" charset="2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4F81BD"/>
              </a:buClr>
              <a:buSzPct val="75000"/>
              <a:buFont typeface="Wingdings" panose="05000000000000000000" pitchFamily="2" charset="2"/>
              <a:buChar char="v"/>
              <a:defRPr/>
            </a:pPr>
            <a:endParaRPr lang="en-US" b="1" dirty="0">
              <a:solidFill>
                <a:prstClr val="black">
                  <a:lumMod val="50000"/>
                  <a:lumOff val="50000"/>
                </a:prstClr>
              </a:solidFill>
              <a:sym typeface="Wingdings" pitchFamily="2" charset="2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4F81BD"/>
              </a:buClr>
              <a:buSzPct val="75000"/>
              <a:buFont typeface="Wingdings" panose="05000000000000000000" pitchFamily="2" charset="2"/>
              <a:buChar char="v"/>
              <a:defRPr/>
            </a:pPr>
            <a:endParaRPr lang="en-US" b="1" dirty="0">
              <a:solidFill>
                <a:prstClr val="black">
                  <a:lumMod val="50000"/>
                  <a:lumOff val="50000"/>
                </a:prstClr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85999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 fontScale="62500" lnSpcReduction="20000"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v"/>
              <a:defRPr/>
            </a:pP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Customer need: a way to transition fuels with a small “test” of a few vehicles in the first year or two 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Facilitate regional public stations.  Find/ combine customers</a:t>
            </a:r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(See system map re P/A)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314450" lvl="2" indent="-457200"/>
            <a:r>
              <a:rPr lang="en-US" sz="2000" dirty="0">
                <a:solidFill>
                  <a:prstClr val="black"/>
                </a:solidFill>
              </a:rPr>
              <a:t>North:   I-275 from I-75 to I-71 -or- north along I-75 or I-71</a:t>
            </a:r>
          </a:p>
          <a:p>
            <a:pPr marL="1314450" lvl="2" indent="-457200"/>
            <a:r>
              <a:rPr lang="en-US" sz="2000" dirty="0">
                <a:solidFill>
                  <a:prstClr val="black"/>
                </a:solidFill>
              </a:rPr>
              <a:t>South:   I-275 in </a:t>
            </a:r>
            <a:r>
              <a:rPr lang="en-US" sz="2000" dirty="0" err="1">
                <a:solidFill>
                  <a:prstClr val="black"/>
                </a:solidFill>
              </a:rPr>
              <a:t>Ky</a:t>
            </a:r>
            <a:r>
              <a:rPr lang="en-US" sz="2000" dirty="0">
                <a:solidFill>
                  <a:prstClr val="black"/>
                </a:solidFill>
              </a:rPr>
              <a:t> from </a:t>
            </a:r>
            <a:r>
              <a:rPr lang="en-US" sz="2000" dirty="0" err="1">
                <a:solidFill>
                  <a:prstClr val="black"/>
                </a:solidFill>
              </a:rPr>
              <a:t>Rt</a:t>
            </a:r>
            <a:r>
              <a:rPr lang="en-US" sz="2000" dirty="0">
                <a:solidFill>
                  <a:prstClr val="black"/>
                </a:solidFill>
              </a:rPr>
              <a:t> 25 east past </a:t>
            </a:r>
            <a:r>
              <a:rPr lang="en-US" sz="2000" dirty="0" err="1">
                <a:solidFill>
                  <a:prstClr val="black"/>
                </a:solidFill>
              </a:rPr>
              <a:t>Rt</a:t>
            </a:r>
            <a:r>
              <a:rPr lang="en-US" sz="2000" dirty="0">
                <a:solidFill>
                  <a:prstClr val="black"/>
                </a:solidFill>
              </a:rPr>
              <a:t> 16, 17, 9 &amp; </a:t>
            </a:r>
            <a:r>
              <a:rPr lang="en-US" sz="2000" dirty="0" smtClean="0">
                <a:solidFill>
                  <a:prstClr val="black"/>
                </a:solidFill>
              </a:rPr>
              <a:t>27</a:t>
            </a:r>
          </a:p>
          <a:p>
            <a:pPr marL="1771650" lvl="4" indent="0">
              <a:buNone/>
            </a:pPr>
            <a:r>
              <a:rPr lang="en-US" sz="1600" dirty="0">
                <a:solidFill>
                  <a:prstClr val="black"/>
                </a:solidFill>
              </a:rPr>
              <a:t>	</a:t>
            </a:r>
            <a:r>
              <a:rPr lang="en-US" sz="1600" dirty="0" smtClean="0">
                <a:solidFill>
                  <a:prstClr val="black"/>
                </a:solidFill>
              </a:rPr>
              <a:t>  </a:t>
            </a:r>
            <a:r>
              <a:rPr lang="en-US" dirty="0">
                <a:solidFill>
                  <a:prstClr val="black"/>
                </a:solidFill>
              </a:rPr>
              <a:t>I-75 @ Union and southward 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   </a:t>
            </a:r>
            <a:r>
              <a:rPr lang="en-US" dirty="0" smtClean="0">
                <a:solidFill>
                  <a:prstClr val="black"/>
                </a:solidFill>
              </a:rPr>
              <a:t>I-471 </a:t>
            </a:r>
            <a:r>
              <a:rPr lang="en-US" dirty="0">
                <a:solidFill>
                  <a:prstClr val="black"/>
                </a:solidFill>
              </a:rPr>
              <a:t>Grand Ave</a:t>
            </a:r>
          </a:p>
          <a:p>
            <a:pPr marL="1314450" lvl="2" indent="-457200"/>
            <a:r>
              <a:rPr lang="en-US" sz="2000" dirty="0">
                <a:solidFill>
                  <a:prstClr val="black"/>
                </a:solidFill>
              </a:rPr>
              <a:t>East:      I-275  @ </a:t>
            </a:r>
            <a:r>
              <a:rPr lang="en-US" sz="2000" dirty="0" err="1">
                <a:solidFill>
                  <a:prstClr val="black"/>
                </a:solidFill>
              </a:rPr>
              <a:t>Rt</a:t>
            </a:r>
            <a:r>
              <a:rPr lang="en-US" sz="2000" dirty="0">
                <a:solidFill>
                  <a:prstClr val="black"/>
                </a:solidFill>
              </a:rPr>
              <a:t> 32, 28, 52 or Ward’s Corner</a:t>
            </a:r>
          </a:p>
          <a:p>
            <a:pPr marL="1314450" lvl="2" indent="-457200"/>
            <a:r>
              <a:rPr lang="en-US" sz="2000" dirty="0">
                <a:solidFill>
                  <a:prstClr val="black"/>
                </a:solidFill>
              </a:rPr>
              <a:t>West:    I-275 @ </a:t>
            </a:r>
            <a:r>
              <a:rPr lang="en-US" sz="2000" dirty="0" err="1">
                <a:solidFill>
                  <a:prstClr val="black"/>
                </a:solidFill>
              </a:rPr>
              <a:t>Kilby</a:t>
            </a:r>
            <a:r>
              <a:rPr lang="en-US" sz="2000" dirty="0">
                <a:solidFill>
                  <a:prstClr val="black"/>
                </a:solidFill>
              </a:rPr>
              <a:t> or X-County Hwy -or- I-74 @ Dry Fork  </a:t>
            </a:r>
          </a:p>
          <a:p>
            <a:pPr marL="1314450" lvl="2" indent="-457200"/>
            <a:r>
              <a:rPr lang="en-US" sz="2000" dirty="0">
                <a:solidFill>
                  <a:prstClr val="black"/>
                </a:solidFill>
              </a:rPr>
              <a:t>Central: I-71  @ Ridge  -or-   I-75 @ Glendale-Milford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v"/>
              <a:defRPr/>
            </a:pP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Customer need: </a:t>
            </a:r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CNG 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on </a:t>
            </a:r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site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: </a:t>
            </a:r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gas 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pressure &amp; throughput </a:t>
            </a:r>
          </a:p>
          <a:p>
            <a:pPr marL="742950" lvl="2" indent="-3429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Main extension </a:t>
            </a:r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with </a:t>
            </a:r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minimum usage agreement </a:t>
            </a:r>
            <a:endParaRPr lang="en-US" sz="1700" dirty="0">
              <a:solidFill>
                <a:prstClr val="black"/>
              </a:solidFill>
              <a:sym typeface="Wingdings" pitchFamily="2" charset="2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v"/>
              <a:defRPr/>
            </a:pPr>
            <a:endParaRPr lang="en-US" sz="4000" b="1" dirty="0" smtClean="0">
              <a:solidFill>
                <a:schemeClr val="tx1">
                  <a:lumMod val="50000"/>
                  <a:lumOff val="50000"/>
                </a:schemeClr>
              </a:solidFill>
              <a:sym typeface="Wingdings" pitchFamily="2" charset="2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Piedmont 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Merger may increase DE support, including </a:t>
            </a:r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a “possibility” 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for </a:t>
            </a:r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stations, as they have in other states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endParaRPr lang="en-US" sz="2400" dirty="0" smtClean="0">
              <a:solidFill>
                <a:prstClr val="black"/>
              </a:solidFill>
            </a:endParaRPr>
          </a:p>
          <a:p>
            <a:pPr>
              <a:buFont typeface="+mj-lt"/>
              <a:buAutoNum type="arabicPeriod"/>
            </a:pPr>
            <a:endParaRPr lang="en-US" sz="1800" dirty="0" smtClean="0">
              <a:solidFill>
                <a:prstClr val="black"/>
              </a:solidFill>
            </a:endParaRPr>
          </a:p>
          <a:p>
            <a:pPr lvl="1"/>
            <a:endParaRPr lang="en-US" sz="2200" dirty="0" smtClean="0">
              <a:solidFill>
                <a:prstClr val="black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05000" y="0"/>
            <a:ext cx="7162800" cy="762000"/>
          </a:xfrm>
          <a:prstGeom prst="rect">
            <a:avLst/>
          </a:prstGeom>
        </p:spPr>
        <p:txBody>
          <a:bodyPr vert="horz" lIns="92075" tIns="46038" rIns="92075" bIns="46038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prstClr val="white"/>
                </a:solidFill>
                <a:latin typeface="Helvetica"/>
                <a:cs typeface="Helvetica"/>
              </a:rPr>
              <a:t>CNG/ NGVs: Customers  Need to “Transition”</a:t>
            </a:r>
            <a:endParaRPr lang="en-US" sz="2000" b="1" dirty="0">
              <a:solidFill>
                <a:prstClr val="white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77371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Minimal proactive resources dedicated as yet to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Mass marketing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for conversion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efforts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Vendor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or customer incentives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for conversion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sym typeface="Wingdings" pitchFamily="2" charset="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CH&amp;P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Back-up Generation: oil vs gas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Appliance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Promotion: water heaters, gas logs, grills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sym typeface="Wingdings" pitchFamily="2" charset="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Gas street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Lights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51169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/>
          </p:cNvPicPr>
          <p:nvPr>
            <p:ph idx="1"/>
          </p:nvPr>
        </p:nvPicPr>
        <p:blipFill rotWithShape="1">
          <a:blip r:embed="rId2"/>
          <a:srcRect l="13941" t="14498" r="61970" b="10781"/>
          <a:stretch/>
        </p:blipFill>
        <p:spPr bwMode="auto">
          <a:xfrm>
            <a:off x="1746932" y="1295400"/>
            <a:ext cx="5650135" cy="525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05000" y="76200"/>
            <a:ext cx="7010400" cy="762000"/>
          </a:xfrm>
          <a:prstGeom prst="rect">
            <a:avLst/>
          </a:prstGeom>
        </p:spPr>
        <p:txBody>
          <a:bodyPr vert="horz" lIns="92075" tIns="46038" rIns="92075" bIns="46038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prstClr val="white"/>
                </a:solidFill>
                <a:latin typeface="Helvetica"/>
                <a:cs typeface="Helvetica"/>
              </a:rPr>
              <a:t>Natural Gas Service Territory Noting Propane Area</a:t>
            </a:r>
            <a:endParaRPr lang="en-US" sz="2000" b="1" dirty="0">
              <a:solidFill>
                <a:prstClr val="white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462459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C:\Users\T10610\AppData\Local\Microsoft\Windows\Temporary Internet Files\Content.IE5\21VH5CXL\question-mark-face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3777033" cy="426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60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3214</TotalTime>
  <Words>268</Words>
  <Application>Microsoft Office PowerPoint</Application>
  <PresentationFormat>On-screen Show (4:3)</PresentationFormat>
  <Paragraphs>70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Duke Energy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Brumback, Mike</dc:creator>
  <cp:lastModifiedBy>Brumback, Mike</cp:lastModifiedBy>
  <cp:revision>83</cp:revision>
  <cp:lastPrinted>2016-07-14T12:21:40Z</cp:lastPrinted>
  <dcterms:created xsi:type="dcterms:W3CDTF">2015-05-11T18:17:10Z</dcterms:created>
  <dcterms:modified xsi:type="dcterms:W3CDTF">2016-07-21T18:06:17Z</dcterms:modified>
</cp:coreProperties>
</file>